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1" r:id="rId3"/>
    <p:sldId id="293" r:id="rId4"/>
    <p:sldId id="262" r:id="rId5"/>
    <p:sldId id="263" r:id="rId6"/>
    <p:sldId id="264" r:id="rId7"/>
    <p:sldId id="265" r:id="rId8"/>
    <p:sldId id="268" r:id="rId9"/>
    <p:sldId id="269" r:id="rId10"/>
    <p:sldId id="270" r:id="rId11"/>
    <p:sldId id="287" r:id="rId12"/>
    <p:sldId id="286" r:id="rId13"/>
    <p:sldId id="474" r:id="rId14"/>
    <p:sldId id="258" r:id="rId15"/>
    <p:sldId id="298" r:id="rId16"/>
    <p:sldId id="473" r:id="rId17"/>
    <p:sldId id="259" r:id="rId18"/>
    <p:sldId id="300" r:id="rId19"/>
    <p:sldId id="260" r:id="rId20"/>
    <p:sldId id="301" r:id="rId21"/>
    <p:sldId id="294" r:id="rId22"/>
    <p:sldId id="302" r:id="rId23"/>
    <p:sldId id="289" r:id="rId24"/>
    <p:sldId id="290" r:id="rId25"/>
    <p:sldId id="271" r:id="rId26"/>
    <p:sldId id="291" r:id="rId27"/>
    <p:sldId id="272" r:id="rId28"/>
    <p:sldId id="266" r:id="rId29"/>
    <p:sldId id="267" r:id="rId30"/>
    <p:sldId id="299" r:id="rId31"/>
    <p:sldId id="295" r:id="rId32"/>
    <p:sldId id="296" r:id="rId33"/>
    <p:sldId id="292"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8"/>
    <p:restoredTop sz="80400"/>
  </p:normalViewPr>
  <p:slideViewPr>
    <p:cSldViewPr snapToGrid="0">
      <p:cViewPr>
        <p:scale>
          <a:sx n="84" d="100"/>
          <a:sy n="84" d="100"/>
        </p:scale>
        <p:origin x="10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48B0E2-2299-4C19-8BAD-1F348C38696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1E40F62-BB3F-466A-A4AF-22304AA6819A}">
      <dgm:prSet custT="1"/>
      <dgm:spPr/>
      <dgm:t>
        <a:bodyPr/>
        <a:lstStyle/>
        <a:p>
          <a:pPr>
            <a:lnSpc>
              <a:spcPct val="100000"/>
            </a:lnSpc>
          </a:pPr>
          <a:r>
            <a:rPr lang="en-US" sz="2000" dirty="0"/>
            <a:t>Lack of time </a:t>
          </a:r>
        </a:p>
      </dgm:t>
    </dgm:pt>
    <dgm:pt modelId="{630EE9C9-70EB-4B2F-BFC5-896E895AD69D}" type="parTrans" cxnId="{EEECD23E-0E16-4E57-8350-DFE0EC1BAAD8}">
      <dgm:prSet/>
      <dgm:spPr/>
      <dgm:t>
        <a:bodyPr/>
        <a:lstStyle/>
        <a:p>
          <a:endParaRPr lang="en-US" sz="3200"/>
        </a:p>
      </dgm:t>
    </dgm:pt>
    <dgm:pt modelId="{D2C3D6CD-1A91-4334-A849-7F7656868D59}" type="sibTrans" cxnId="{EEECD23E-0E16-4E57-8350-DFE0EC1BAAD8}">
      <dgm:prSet/>
      <dgm:spPr/>
      <dgm:t>
        <a:bodyPr/>
        <a:lstStyle/>
        <a:p>
          <a:endParaRPr lang="en-US" sz="3200"/>
        </a:p>
      </dgm:t>
    </dgm:pt>
    <dgm:pt modelId="{51B53D9A-AF36-49D8-925D-B97E792CA925}">
      <dgm:prSet custT="1"/>
      <dgm:spPr/>
      <dgm:t>
        <a:bodyPr/>
        <a:lstStyle/>
        <a:p>
          <a:pPr>
            <a:lnSpc>
              <a:spcPct val="100000"/>
            </a:lnSpc>
          </a:pPr>
          <a:r>
            <a:rPr lang="en-US" sz="2000" dirty="0"/>
            <a:t>Ineffective communication across the healthcare system</a:t>
          </a:r>
        </a:p>
      </dgm:t>
    </dgm:pt>
    <dgm:pt modelId="{24785519-E3D4-4BD5-81E2-C7E3F468ADD8}" type="parTrans" cxnId="{F7294A6E-B0BA-4B71-B416-5ED0B7D5A103}">
      <dgm:prSet/>
      <dgm:spPr/>
      <dgm:t>
        <a:bodyPr/>
        <a:lstStyle/>
        <a:p>
          <a:endParaRPr lang="en-US" sz="3200"/>
        </a:p>
      </dgm:t>
    </dgm:pt>
    <dgm:pt modelId="{C86C1DD0-6D8E-42FE-BB3E-7E4DDDD95140}" type="sibTrans" cxnId="{F7294A6E-B0BA-4B71-B416-5ED0B7D5A103}">
      <dgm:prSet/>
      <dgm:spPr/>
      <dgm:t>
        <a:bodyPr/>
        <a:lstStyle/>
        <a:p>
          <a:endParaRPr lang="en-US" sz="3200"/>
        </a:p>
      </dgm:t>
    </dgm:pt>
    <dgm:pt modelId="{3D741E94-D459-453D-B488-2205A25BCBBB}">
      <dgm:prSet custT="1"/>
      <dgm:spPr/>
      <dgm:t>
        <a:bodyPr/>
        <a:lstStyle/>
        <a:p>
          <a:pPr>
            <a:lnSpc>
              <a:spcPct val="100000"/>
            </a:lnSpc>
          </a:pPr>
          <a:r>
            <a:rPr lang="en-US" sz="2000" dirty="0"/>
            <a:t>Lack of effective language </a:t>
          </a:r>
        </a:p>
      </dgm:t>
    </dgm:pt>
    <dgm:pt modelId="{8C9049A5-CFF7-4FFE-B451-5C30D6A1E159}" type="parTrans" cxnId="{1AD373F1-559A-4694-9D77-64D7BC295B67}">
      <dgm:prSet/>
      <dgm:spPr/>
      <dgm:t>
        <a:bodyPr/>
        <a:lstStyle/>
        <a:p>
          <a:endParaRPr lang="en-US" sz="3200"/>
        </a:p>
      </dgm:t>
    </dgm:pt>
    <dgm:pt modelId="{BB3D8871-AA88-4A43-A0AF-63106A1B407F}" type="sibTrans" cxnId="{1AD373F1-559A-4694-9D77-64D7BC295B67}">
      <dgm:prSet/>
      <dgm:spPr/>
      <dgm:t>
        <a:bodyPr/>
        <a:lstStyle/>
        <a:p>
          <a:endParaRPr lang="en-US" sz="3200"/>
        </a:p>
      </dgm:t>
    </dgm:pt>
    <dgm:pt modelId="{A6478E86-561E-493B-9F51-0103F7990D7D}">
      <dgm:prSet custT="1"/>
      <dgm:spPr/>
      <dgm:t>
        <a:bodyPr/>
        <a:lstStyle/>
        <a:p>
          <a:pPr>
            <a:lnSpc>
              <a:spcPct val="100000"/>
            </a:lnSpc>
          </a:pPr>
          <a:r>
            <a:rPr lang="en-US" sz="2000"/>
            <a:t>Lack of knowledge, clinical guidance or training </a:t>
          </a:r>
        </a:p>
      </dgm:t>
    </dgm:pt>
    <dgm:pt modelId="{534913C3-83E0-45C2-B71B-405C6CCB3270}" type="parTrans" cxnId="{9C0D7281-6EEA-4C76-AA83-E307AD86BD98}">
      <dgm:prSet/>
      <dgm:spPr/>
      <dgm:t>
        <a:bodyPr/>
        <a:lstStyle/>
        <a:p>
          <a:endParaRPr lang="en-US" sz="3200"/>
        </a:p>
      </dgm:t>
    </dgm:pt>
    <dgm:pt modelId="{F44C3400-DD6D-4D13-93F6-9753C440AAF9}" type="sibTrans" cxnId="{9C0D7281-6EEA-4C76-AA83-E307AD86BD98}">
      <dgm:prSet/>
      <dgm:spPr/>
      <dgm:t>
        <a:bodyPr/>
        <a:lstStyle/>
        <a:p>
          <a:endParaRPr lang="en-US" sz="3200"/>
        </a:p>
      </dgm:t>
    </dgm:pt>
    <dgm:pt modelId="{ECD14045-E202-4183-A152-0A4DB199FDE8}">
      <dgm:prSet custT="1"/>
      <dgm:spPr/>
      <dgm:t>
        <a:bodyPr/>
        <a:lstStyle/>
        <a:p>
          <a:pPr>
            <a:lnSpc>
              <a:spcPct val="100000"/>
            </a:lnSpc>
          </a:pPr>
          <a:r>
            <a:rPr lang="en-US" sz="2000"/>
            <a:t>Fear of patient perception of “giving up” or “withdrawal of care” </a:t>
          </a:r>
        </a:p>
      </dgm:t>
    </dgm:pt>
    <dgm:pt modelId="{BF06A259-F602-4EEE-9C3F-B81C780A5C26}" type="parTrans" cxnId="{80A43224-40D9-4259-B3DD-EDE690D30CC0}">
      <dgm:prSet/>
      <dgm:spPr/>
      <dgm:t>
        <a:bodyPr/>
        <a:lstStyle/>
        <a:p>
          <a:endParaRPr lang="en-US" sz="3200"/>
        </a:p>
      </dgm:t>
    </dgm:pt>
    <dgm:pt modelId="{F323582A-6AE4-40C9-82C9-E5B5EFB9F64C}" type="sibTrans" cxnId="{80A43224-40D9-4259-B3DD-EDE690D30CC0}">
      <dgm:prSet/>
      <dgm:spPr/>
      <dgm:t>
        <a:bodyPr/>
        <a:lstStyle/>
        <a:p>
          <a:endParaRPr lang="en-US" sz="3200"/>
        </a:p>
      </dgm:t>
    </dgm:pt>
    <dgm:pt modelId="{8C575C94-E5DA-4E2A-8BA2-D8862A2B8F0B}" type="pres">
      <dgm:prSet presAssocID="{2F48B0E2-2299-4C19-8BAD-1F348C386968}" presName="root" presStyleCnt="0">
        <dgm:presLayoutVars>
          <dgm:dir/>
          <dgm:resizeHandles val="exact"/>
        </dgm:presLayoutVars>
      </dgm:prSet>
      <dgm:spPr/>
    </dgm:pt>
    <dgm:pt modelId="{CC6F83B0-2786-48AF-A5BE-7B6265D456F6}" type="pres">
      <dgm:prSet presAssocID="{81E40F62-BB3F-466A-A4AF-22304AA6819A}" presName="compNode" presStyleCnt="0"/>
      <dgm:spPr/>
    </dgm:pt>
    <dgm:pt modelId="{F96CE224-56B2-41EE-91B2-8203E3BA56BB}" type="pres">
      <dgm:prSet presAssocID="{81E40F62-BB3F-466A-A4AF-22304AA6819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rglass"/>
        </a:ext>
      </dgm:extLst>
    </dgm:pt>
    <dgm:pt modelId="{C4FC89C5-1CDB-4B13-9D3C-5B40A3C57F3D}" type="pres">
      <dgm:prSet presAssocID="{81E40F62-BB3F-466A-A4AF-22304AA6819A}" presName="spaceRect" presStyleCnt="0"/>
      <dgm:spPr/>
    </dgm:pt>
    <dgm:pt modelId="{227E1458-DC61-49B8-BA8A-DE2CB00DB41D}" type="pres">
      <dgm:prSet presAssocID="{81E40F62-BB3F-466A-A4AF-22304AA6819A}" presName="textRect" presStyleLbl="revTx" presStyleIdx="0" presStyleCnt="5">
        <dgm:presLayoutVars>
          <dgm:chMax val="1"/>
          <dgm:chPref val="1"/>
        </dgm:presLayoutVars>
      </dgm:prSet>
      <dgm:spPr/>
    </dgm:pt>
    <dgm:pt modelId="{6944353D-D490-489D-AC3A-903B1985EC1B}" type="pres">
      <dgm:prSet presAssocID="{D2C3D6CD-1A91-4334-A849-7F7656868D59}" presName="sibTrans" presStyleCnt="0"/>
      <dgm:spPr/>
    </dgm:pt>
    <dgm:pt modelId="{03A9A157-BE52-4889-815C-92338A58A56C}" type="pres">
      <dgm:prSet presAssocID="{51B53D9A-AF36-49D8-925D-B97E792CA925}" presName="compNode" presStyleCnt="0"/>
      <dgm:spPr/>
    </dgm:pt>
    <dgm:pt modelId="{6520D0BD-0D7B-411B-8132-6279A8B662AF}" type="pres">
      <dgm:prSet presAssocID="{51B53D9A-AF36-49D8-925D-B97E792CA92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202A3E72-7295-42D9-96F1-2FB6CAD436D2}" type="pres">
      <dgm:prSet presAssocID="{51B53D9A-AF36-49D8-925D-B97E792CA925}" presName="spaceRect" presStyleCnt="0"/>
      <dgm:spPr/>
    </dgm:pt>
    <dgm:pt modelId="{3E8A7BB2-D029-45F2-8275-C901CD36A260}" type="pres">
      <dgm:prSet presAssocID="{51B53D9A-AF36-49D8-925D-B97E792CA925}" presName="textRect" presStyleLbl="revTx" presStyleIdx="1" presStyleCnt="5">
        <dgm:presLayoutVars>
          <dgm:chMax val="1"/>
          <dgm:chPref val="1"/>
        </dgm:presLayoutVars>
      </dgm:prSet>
      <dgm:spPr/>
    </dgm:pt>
    <dgm:pt modelId="{33451622-F3D3-4C12-831C-E1DB8269B16F}" type="pres">
      <dgm:prSet presAssocID="{C86C1DD0-6D8E-42FE-BB3E-7E4DDDD95140}" presName="sibTrans" presStyleCnt="0"/>
      <dgm:spPr/>
    </dgm:pt>
    <dgm:pt modelId="{D61CEE76-E0A7-4EFC-A0DC-EB9613F2CDA7}" type="pres">
      <dgm:prSet presAssocID="{3D741E94-D459-453D-B488-2205A25BCBBB}" presName="compNode" presStyleCnt="0"/>
      <dgm:spPr/>
    </dgm:pt>
    <dgm:pt modelId="{C4C71BE2-2537-47A2-BCE3-52E4E73AC107}" type="pres">
      <dgm:prSet presAssocID="{3D741E94-D459-453D-B488-2205A25BCBB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0B04C251-D2C9-46D8-BACC-B8630B62B269}" type="pres">
      <dgm:prSet presAssocID="{3D741E94-D459-453D-B488-2205A25BCBBB}" presName="spaceRect" presStyleCnt="0"/>
      <dgm:spPr/>
    </dgm:pt>
    <dgm:pt modelId="{E8C6A18F-63F0-435A-9C2E-AFD1FB6BC542}" type="pres">
      <dgm:prSet presAssocID="{3D741E94-D459-453D-B488-2205A25BCBBB}" presName="textRect" presStyleLbl="revTx" presStyleIdx="2" presStyleCnt="5">
        <dgm:presLayoutVars>
          <dgm:chMax val="1"/>
          <dgm:chPref val="1"/>
        </dgm:presLayoutVars>
      </dgm:prSet>
      <dgm:spPr/>
    </dgm:pt>
    <dgm:pt modelId="{649F84DA-4A53-4C20-8163-28FE978ED606}" type="pres">
      <dgm:prSet presAssocID="{BB3D8871-AA88-4A43-A0AF-63106A1B407F}" presName="sibTrans" presStyleCnt="0"/>
      <dgm:spPr/>
    </dgm:pt>
    <dgm:pt modelId="{58077A3D-7DD3-4AC8-99F2-B069FFCAD775}" type="pres">
      <dgm:prSet presAssocID="{A6478E86-561E-493B-9F51-0103F7990D7D}" presName="compNode" presStyleCnt="0"/>
      <dgm:spPr/>
    </dgm:pt>
    <dgm:pt modelId="{4AA2D8E2-FE8F-4BCC-91D3-CED5E7314681}" type="pres">
      <dgm:prSet presAssocID="{A6478E86-561E-493B-9F51-0103F7990D7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92D7762B-18CD-47CF-A390-A982F96F2ED0}" type="pres">
      <dgm:prSet presAssocID="{A6478E86-561E-493B-9F51-0103F7990D7D}" presName="spaceRect" presStyleCnt="0"/>
      <dgm:spPr/>
    </dgm:pt>
    <dgm:pt modelId="{96353AAA-08E7-4115-8F1E-4EDE68CB3B49}" type="pres">
      <dgm:prSet presAssocID="{A6478E86-561E-493B-9F51-0103F7990D7D}" presName="textRect" presStyleLbl="revTx" presStyleIdx="3" presStyleCnt="5">
        <dgm:presLayoutVars>
          <dgm:chMax val="1"/>
          <dgm:chPref val="1"/>
        </dgm:presLayoutVars>
      </dgm:prSet>
      <dgm:spPr/>
    </dgm:pt>
    <dgm:pt modelId="{336A7393-E0E6-4011-B00C-A093ECB5506A}" type="pres">
      <dgm:prSet presAssocID="{F44C3400-DD6D-4D13-93F6-9753C440AAF9}" presName="sibTrans" presStyleCnt="0"/>
      <dgm:spPr/>
    </dgm:pt>
    <dgm:pt modelId="{84BEA817-4B61-4475-8B6E-4BE66680249F}" type="pres">
      <dgm:prSet presAssocID="{ECD14045-E202-4183-A152-0A4DB199FDE8}" presName="compNode" presStyleCnt="0"/>
      <dgm:spPr/>
    </dgm:pt>
    <dgm:pt modelId="{B1111A8D-931F-468E-8C6F-FEB9834FBFF7}" type="pres">
      <dgm:prSet presAssocID="{ECD14045-E202-4183-A152-0A4DB199FDE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nfused Person"/>
        </a:ext>
      </dgm:extLst>
    </dgm:pt>
    <dgm:pt modelId="{0F12CED4-882E-4C2A-8417-FE52043FAE3F}" type="pres">
      <dgm:prSet presAssocID="{ECD14045-E202-4183-A152-0A4DB199FDE8}" presName="spaceRect" presStyleCnt="0"/>
      <dgm:spPr/>
    </dgm:pt>
    <dgm:pt modelId="{BEEFEFF6-703B-4E6F-8CE4-E36048EC64A6}" type="pres">
      <dgm:prSet presAssocID="{ECD14045-E202-4183-A152-0A4DB199FDE8}" presName="textRect" presStyleLbl="revTx" presStyleIdx="4" presStyleCnt="5">
        <dgm:presLayoutVars>
          <dgm:chMax val="1"/>
          <dgm:chPref val="1"/>
        </dgm:presLayoutVars>
      </dgm:prSet>
      <dgm:spPr/>
    </dgm:pt>
  </dgm:ptLst>
  <dgm:cxnLst>
    <dgm:cxn modelId="{80A43224-40D9-4259-B3DD-EDE690D30CC0}" srcId="{2F48B0E2-2299-4C19-8BAD-1F348C386968}" destId="{ECD14045-E202-4183-A152-0A4DB199FDE8}" srcOrd="4" destOrd="0" parTransId="{BF06A259-F602-4EEE-9C3F-B81C780A5C26}" sibTransId="{F323582A-6AE4-40C9-82C9-E5B5EFB9F64C}"/>
    <dgm:cxn modelId="{2E0DA02A-05A4-4DAC-82C3-43A2B2174805}" type="presOf" srcId="{3D741E94-D459-453D-B488-2205A25BCBBB}" destId="{E8C6A18F-63F0-435A-9C2E-AFD1FB6BC542}" srcOrd="0" destOrd="0" presId="urn:microsoft.com/office/officeart/2018/2/layout/IconLabelList"/>
    <dgm:cxn modelId="{B32D762F-90A7-4C1F-8C56-11F399E2F971}" type="presOf" srcId="{51B53D9A-AF36-49D8-925D-B97E792CA925}" destId="{3E8A7BB2-D029-45F2-8275-C901CD36A260}" srcOrd="0" destOrd="0" presId="urn:microsoft.com/office/officeart/2018/2/layout/IconLabelList"/>
    <dgm:cxn modelId="{EEECD23E-0E16-4E57-8350-DFE0EC1BAAD8}" srcId="{2F48B0E2-2299-4C19-8BAD-1F348C386968}" destId="{81E40F62-BB3F-466A-A4AF-22304AA6819A}" srcOrd="0" destOrd="0" parTransId="{630EE9C9-70EB-4B2F-BFC5-896E895AD69D}" sibTransId="{D2C3D6CD-1A91-4334-A849-7F7656868D59}"/>
    <dgm:cxn modelId="{24F06A52-50B4-4FC1-9FCD-46AB53CD6DB0}" type="presOf" srcId="{2F48B0E2-2299-4C19-8BAD-1F348C386968}" destId="{8C575C94-E5DA-4E2A-8BA2-D8862A2B8F0B}" srcOrd="0" destOrd="0" presId="urn:microsoft.com/office/officeart/2018/2/layout/IconLabelList"/>
    <dgm:cxn modelId="{4CEFDF60-7F36-4AEB-A9B2-9C5AE2605CB4}" type="presOf" srcId="{81E40F62-BB3F-466A-A4AF-22304AA6819A}" destId="{227E1458-DC61-49B8-BA8A-DE2CB00DB41D}" srcOrd="0" destOrd="0" presId="urn:microsoft.com/office/officeart/2018/2/layout/IconLabelList"/>
    <dgm:cxn modelId="{F7294A6E-B0BA-4B71-B416-5ED0B7D5A103}" srcId="{2F48B0E2-2299-4C19-8BAD-1F348C386968}" destId="{51B53D9A-AF36-49D8-925D-B97E792CA925}" srcOrd="1" destOrd="0" parTransId="{24785519-E3D4-4BD5-81E2-C7E3F468ADD8}" sibTransId="{C86C1DD0-6D8E-42FE-BB3E-7E4DDDD95140}"/>
    <dgm:cxn modelId="{30034079-F2E5-43DF-839E-F5F5C41C360C}" type="presOf" srcId="{ECD14045-E202-4183-A152-0A4DB199FDE8}" destId="{BEEFEFF6-703B-4E6F-8CE4-E36048EC64A6}" srcOrd="0" destOrd="0" presId="urn:microsoft.com/office/officeart/2018/2/layout/IconLabelList"/>
    <dgm:cxn modelId="{9C0D7281-6EEA-4C76-AA83-E307AD86BD98}" srcId="{2F48B0E2-2299-4C19-8BAD-1F348C386968}" destId="{A6478E86-561E-493B-9F51-0103F7990D7D}" srcOrd="3" destOrd="0" parTransId="{534913C3-83E0-45C2-B71B-405C6CCB3270}" sibTransId="{F44C3400-DD6D-4D13-93F6-9753C440AAF9}"/>
    <dgm:cxn modelId="{1AD373F1-559A-4694-9D77-64D7BC295B67}" srcId="{2F48B0E2-2299-4C19-8BAD-1F348C386968}" destId="{3D741E94-D459-453D-B488-2205A25BCBBB}" srcOrd="2" destOrd="0" parTransId="{8C9049A5-CFF7-4FFE-B451-5C30D6A1E159}" sibTransId="{BB3D8871-AA88-4A43-A0AF-63106A1B407F}"/>
    <dgm:cxn modelId="{7A1E60FE-F56E-49D5-A5E8-11A9D0A6D24D}" type="presOf" srcId="{A6478E86-561E-493B-9F51-0103F7990D7D}" destId="{96353AAA-08E7-4115-8F1E-4EDE68CB3B49}" srcOrd="0" destOrd="0" presId="urn:microsoft.com/office/officeart/2018/2/layout/IconLabelList"/>
    <dgm:cxn modelId="{060CD9C0-639C-4B6A-81C5-BD6E0740711B}" type="presParOf" srcId="{8C575C94-E5DA-4E2A-8BA2-D8862A2B8F0B}" destId="{CC6F83B0-2786-48AF-A5BE-7B6265D456F6}" srcOrd="0" destOrd="0" presId="urn:microsoft.com/office/officeart/2018/2/layout/IconLabelList"/>
    <dgm:cxn modelId="{57133A02-87CF-450B-87FE-AB39A29CD61F}" type="presParOf" srcId="{CC6F83B0-2786-48AF-A5BE-7B6265D456F6}" destId="{F96CE224-56B2-41EE-91B2-8203E3BA56BB}" srcOrd="0" destOrd="0" presId="urn:microsoft.com/office/officeart/2018/2/layout/IconLabelList"/>
    <dgm:cxn modelId="{2261BDF8-1E72-4908-B8E1-75570096542B}" type="presParOf" srcId="{CC6F83B0-2786-48AF-A5BE-7B6265D456F6}" destId="{C4FC89C5-1CDB-4B13-9D3C-5B40A3C57F3D}" srcOrd="1" destOrd="0" presId="urn:microsoft.com/office/officeart/2018/2/layout/IconLabelList"/>
    <dgm:cxn modelId="{03BC2817-8F32-4301-B207-0B7EDD65E367}" type="presParOf" srcId="{CC6F83B0-2786-48AF-A5BE-7B6265D456F6}" destId="{227E1458-DC61-49B8-BA8A-DE2CB00DB41D}" srcOrd="2" destOrd="0" presId="urn:microsoft.com/office/officeart/2018/2/layout/IconLabelList"/>
    <dgm:cxn modelId="{CB65C771-7B07-47B8-809F-D40020DCAEFA}" type="presParOf" srcId="{8C575C94-E5DA-4E2A-8BA2-D8862A2B8F0B}" destId="{6944353D-D490-489D-AC3A-903B1985EC1B}" srcOrd="1" destOrd="0" presId="urn:microsoft.com/office/officeart/2018/2/layout/IconLabelList"/>
    <dgm:cxn modelId="{0281A1DE-8645-4598-914A-40C382219AC1}" type="presParOf" srcId="{8C575C94-E5DA-4E2A-8BA2-D8862A2B8F0B}" destId="{03A9A157-BE52-4889-815C-92338A58A56C}" srcOrd="2" destOrd="0" presId="urn:microsoft.com/office/officeart/2018/2/layout/IconLabelList"/>
    <dgm:cxn modelId="{05BC6F9F-22F1-42FD-AFCF-D2FA8BC2A8BC}" type="presParOf" srcId="{03A9A157-BE52-4889-815C-92338A58A56C}" destId="{6520D0BD-0D7B-411B-8132-6279A8B662AF}" srcOrd="0" destOrd="0" presId="urn:microsoft.com/office/officeart/2018/2/layout/IconLabelList"/>
    <dgm:cxn modelId="{1707F4D2-BA31-4FB7-9519-C0332E6101F0}" type="presParOf" srcId="{03A9A157-BE52-4889-815C-92338A58A56C}" destId="{202A3E72-7295-42D9-96F1-2FB6CAD436D2}" srcOrd="1" destOrd="0" presId="urn:microsoft.com/office/officeart/2018/2/layout/IconLabelList"/>
    <dgm:cxn modelId="{3E7C5DA8-D14D-40CD-A77E-99BBBD0ECFB3}" type="presParOf" srcId="{03A9A157-BE52-4889-815C-92338A58A56C}" destId="{3E8A7BB2-D029-45F2-8275-C901CD36A260}" srcOrd="2" destOrd="0" presId="urn:microsoft.com/office/officeart/2018/2/layout/IconLabelList"/>
    <dgm:cxn modelId="{4368925B-BCDC-4764-AC35-09B455741BDD}" type="presParOf" srcId="{8C575C94-E5DA-4E2A-8BA2-D8862A2B8F0B}" destId="{33451622-F3D3-4C12-831C-E1DB8269B16F}" srcOrd="3" destOrd="0" presId="urn:microsoft.com/office/officeart/2018/2/layout/IconLabelList"/>
    <dgm:cxn modelId="{F5C6C762-9091-404B-8D71-47F2F264F442}" type="presParOf" srcId="{8C575C94-E5DA-4E2A-8BA2-D8862A2B8F0B}" destId="{D61CEE76-E0A7-4EFC-A0DC-EB9613F2CDA7}" srcOrd="4" destOrd="0" presId="urn:microsoft.com/office/officeart/2018/2/layout/IconLabelList"/>
    <dgm:cxn modelId="{38468A2F-58E1-4C06-BF0D-E5E65586E360}" type="presParOf" srcId="{D61CEE76-E0A7-4EFC-A0DC-EB9613F2CDA7}" destId="{C4C71BE2-2537-47A2-BCE3-52E4E73AC107}" srcOrd="0" destOrd="0" presId="urn:microsoft.com/office/officeart/2018/2/layout/IconLabelList"/>
    <dgm:cxn modelId="{4B99FBF1-5434-4212-9FBC-51473938D7D1}" type="presParOf" srcId="{D61CEE76-E0A7-4EFC-A0DC-EB9613F2CDA7}" destId="{0B04C251-D2C9-46D8-BACC-B8630B62B269}" srcOrd="1" destOrd="0" presId="urn:microsoft.com/office/officeart/2018/2/layout/IconLabelList"/>
    <dgm:cxn modelId="{E94ACC85-F699-496B-8570-C4421A8FF8A4}" type="presParOf" srcId="{D61CEE76-E0A7-4EFC-A0DC-EB9613F2CDA7}" destId="{E8C6A18F-63F0-435A-9C2E-AFD1FB6BC542}" srcOrd="2" destOrd="0" presId="urn:microsoft.com/office/officeart/2018/2/layout/IconLabelList"/>
    <dgm:cxn modelId="{E1400DE5-432D-4D2E-88C3-BE588F7A11DA}" type="presParOf" srcId="{8C575C94-E5DA-4E2A-8BA2-D8862A2B8F0B}" destId="{649F84DA-4A53-4C20-8163-28FE978ED606}" srcOrd="5" destOrd="0" presId="urn:microsoft.com/office/officeart/2018/2/layout/IconLabelList"/>
    <dgm:cxn modelId="{2D312805-6C0F-4843-9003-2E508E227E63}" type="presParOf" srcId="{8C575C94-E5DA-4E2A-8BA2-D8862A2B8F0B}" destId="{58077A3D-7DD3-4AC8-99F2-B069FFCAD775}" srcOrd="6" destOrd="0" presId="urn:microsoft.com/office/officeart/2018/2/layout/IconLabelList"/>
    <dgm:cxn modelId="{1E4E8B24-80FF-41E8-B0C9-40AD0F788D01}" type="presParOf" srcId="{58077A3D-7DD3-4AC8-99F2-B069FFCAD775}" destId="{4AA2D8E2-FE8F-4BCC-91D3-CED5E7314681}" srcOrd="0" destOrd="0" presId="urn:microsoft.com/office/officeart/2018/2/layout/IconLabelList"/>
    <dgm:cxn modelId="{BF7945FE-D59B-4AF0-89E2-D91CE591AB2F}" type="presParOf" srcId="{58077A3D-7DD3-4AC8-99F2-B069FFCAD775}" destId="{92D7762B-18CD-47CF-A390-A982F96F2ED0}" srcOrd="1" destOrd="0" presId="urn:microsoft.com/office/officeart/2018/2/layout/IconLabelList"/>
    <dgm:cxn modelId="{53A5C2BE-2238-4EB1-B93F-D81F9C1747DD}" type="presParOf" srcId="{58077A3D-7DD3-4AC8-99F2-B069FFCAD775}" destId="{96353AAA-08E7-4115-8F1E-4EDE68CB3B49}" srcOrd="2" destOrd="0" presId="urn:microsoft.com/office/officeart/2018/2/layout/IconLabelList"/>
    <dgm:cxn modelId="{C124B704-3759-43DA-B20C-2130466FE13F}" type="presParOf" srcId="{8C575C94-E5DA-4E2A-8BA2-D8862A2B8F0B}" destId="{336A7393-E0E6-4011-B00C-A093ECB5506A}" srcOrd="7" destOrd="0" presId="urn:microsoft.com/office/officeart/2018/2/layout/IconLabelList"/>
    <dgm:cxn modelId="{C44BE18E-D6FC-4DB4-A8D1-5C2298C8E8BE}" type="presParOf" srcId="{8C575C94-E5DA-4E2A-8BA2-D8862A2B8F0B}" destId="{84BEA817-4B61-4475-8B6E-4BE66680249F}" srcOrd="8" destOrd="0" presId="urn:microsoft.com/office/officeart/2018/2/layout/IconLabelList"/>
    <dgm:cxn modelId="{95369444-1305-46A3-A539-9E08E6AC28FF}" type="presParOf" srcId="{84BEA817-4B61-4475-8B6E-4BE66680249F}" destId="{B1111A8D-931F-468E-8C6F-FEB9834FBFF7}" srcOrd="0" destOrd="0" presId="urn:microsoft.com/office/officeart/2018/2/layout/IconLabelList"/>
    <dgm:cxn modelId="{FB03152D-38E8-4F83-9ED6-94339F85707D}" type="presParOf" srcId="{84BEA817-4B61-4475-8B6E-4BE66680249F}" destId="{0F12CED4-882E-4C2A-8417-FE52043FAE3F}" srcOrd="1" destOrd="0" presId="urn:microsoft.com/office/officeart/2018/2/layout/IconLabelList"/>
    <dgm:cxn modelId="{78575E34-B083-4DA1-899B-814758ED6448}" type="presParOf" srcId="{84BEA817-4B61-4475-8B6E-4BE66680249F}" destId="{BEEFEFF6-703B-4E6F-8CE4-E36048EC64A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559A7-13C0-40A2-9A97-D8902206EFC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7683657-68ED-4877-87BA-4D128B17E034}">
      <dgm:prSet custT="1"/>
      <dgm:spPr/>
      <dgm:t>
        <a:bodyPr/>
        <a:lstStyle/>
        <a:p>
          <a:r>
            <a:rPr lang="en-US" sz="2000" dirty="0"/>
            <a:t>Psychological connection to meds vs. burden of polypharmacy </a:t>
          </a:r>
        </a:p>
      </dgm:t>
    </dgm:pt>
    <dgm:pt modelId="{CE7944C9-F2CB-401C-98BE-7208880D40C1}" type="parTrans" cxnId="{EBAFD695-B7B0-4CB0-BC3A-8F328C513F01}">
      <dgm:prSet/>
      <dgm:spPr/>
      <dgm:t>
        <a:bodyPr/>
        <a:lstStyle/>
        <a:p>
          <a:endParaRPr lang="en-US" sz="2800"/>
        </a:p>
      </dgm:t>
    </dgm:pt>
    <dgm:pt modelId="{AA1CE0CC-FDB8-428B-9AED-79321FC1CA54}" type="sibTrans" cxnId="{EBAFD695-B7B0-4CB0-BC3A-8F328C513F01}">
      <dgm:prSet/>
      <dgm:spPr/>
      <dgm:t>
        <a:bodyPr/>
        <a:lstStyle/>
        <a:p>
          <a:endParaRPr lang="en-US" sz="2800"/>
        </a:p>
      </dgm:t>
    </dgm:pt>
    <dgm:pt modelId="{EA2BE00B-5705-49AA-8B45-70E9325DE803}">
      <dgm:prSet custT="1"/>
      <dgm:spPr/>
      <dgm:t>
        <a:bodyPr/>
        <a:lstStyle/>
        <a:p>
          <a:r>
            <a:rPr lang="en-US" sz="2000" dirty="0"/>
            <a:t>Most then 90% of older adults are willing to stop their medications if they are told by their provider this is safe </a:t>
          </a:r>
        </a:p>
      </dgm:t>
    </dgm:pt>
    <dgm:pt modelId="{7A9A69FC-0AA6-44BF-8822-C7D75022252E}" type="parTrans" cxnId="{8198211D-5BA2-48C9-8D55-E8DC935F5503}">
      <dgm:prSet/>
      <dgm:spPr/>
      <dgm:t>
        <a:bodyPr/>
        <a:lstStyle/>
        <a:p>
          <a:endParaRPr lang="en-US" sz="2800"/>
        </a:p>
      </dgm:t>
    </dgm:pt>
    <dgm:pt modelId="{FACA6D16-3603-4021-A87E-5CB2CFE6B8BD}" type="sibTrans" cxnId="{8198211D-5BA2-48C9-8D55-E8DC935F5503}">
      <dgm:prSet/>
      <dgm:spPr/>
      <dgm:t>
        <a:bodyPr/>
        <a:lstStyle/>
        <a:p>
          <a:endParaRPr lang="en-US" sz="2800"/>
        </a:p>
      </dgm:t>
    </dgm:pt>
    <dgm:pt modelId="{5145201A-36D0-4912-ABC7-96AB72C72B7E}">
      <dgm:prSet custT="1"/>
      <dgm:spPr/>
      <dgm:t>
        <a:bodyPr/>
        <a:lstStyle/>
        <a:p>
          <a:r>
            <a:rPr lang="en-US" sz="2000"/>
            <a:t>Use validated surveys or open-ended questions</a:t>
          </a:r>
        </a:p>
      </dgm:t>
    </dgm:pt>
    <dgm:pt modelId="{D384B093-8D7B-4290-9DAD-C4133B7AA616}" type="parTrans" cxnId="{7496263E-5227-4909-9F15-2A8ABF3BCBD7}">
      <dgm:prSet/>
      <dgm:spPr/>
      <dgm:t>
        <a:bodyPr/>
        <a:lstStyle/>
        <a:p>
          <a:endParaRPr lang="en-US" sz="2800"/>
        </a:p>
      </dgm:t>
    </dgm:pt>
    <dgm:pt modelId="{4FE7D4AC-8E7B-4E59-8E72-AC4F18A68004}" type="sibTrans" cxnId="{7496263E-5227-4909-9F15-2A8ABF3BCBD7}">
      <dgm:prSet/>
      <dgm:spPr/>
      <dgm:t>
        <a:bodyPr/>
        <a:lstStyle/>
        <a:p>
          <a:endParaRPr lang="en-US" sz="2800"/>
        </a:p>
      </dgm:t>
    </dgm:pt>
    <dgm:pt modelId="{DC571FBF-5EDA-46E4-85A5-F943E15D3B75}" type="pres">
      <dgm:prSet presAssocID="{F3B559A7-13C0-40A2-9A97-D8902206EFCF}" presName="root" presStyleCnt="0">
        <dgm:presLayoutVars>
          <dgm:dir/>
          <dgm:resizeHandles val="exact"/>
        </dgm:presLayoutVars>
      </dgm:prSet>
      <dgm:spPr/>
    </dgm:pt>
    <dgm:pt modelId="{AF4163A0-87D9-411E-B2B5-CCEC78925BCA}" type="pres">
      <dgm:prSet presAssocID="{A7683657-68ED-4877-87BA-4D128B17E034}" presName="compNode" presStyleCnt="0"/>
      <dgm:spPr/>
    </dgm:pt>
    <dgm:pt modelId="{9E3658E9-75DB-4E71-80F0-0EB41E3D558B}" type="pres">
      <dgm:prSet presAssocID="{A7683657-68ED-4877-87BA-4D128B17E034}" presName="iconBgRect" presStyleLbl="bgShp" presStyleIdx="0" presStyleCnt="3"/>
      <dgm:spPr/>
    </dgm:pt>
    <dgm:pt modelId="{62340198-A1E6-4A4A-8D44-83066A159718}" type="pres">
      <dgm:prSet presAssocID="{A7683657-68ED-4877-87BA-4D128B17E0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F1EAEF13-19E8-4959-8A20-1AA1C9E5D5BC}" type="pres">
      <dgm:prSet presAssocID="{A7683657-68ED-4877-87BA-4D128B17E034}" presName="spaceRect" presStyleCnt="0"/>
      <dgm:spPr/>
    </dgm:pt>
    <dgm:pt modelId="{E07B383E-5B58-470B-972E-1082C642186A}" type="pres">
      <dgm:prSet presAssocID="{A7683657-68ED-4877-87BA-4D128B17E034}" presName="textRect" presStyleLbl="revTx" presStyleIdx="0" presStyleCnt="3">
        <dgm:presLayoutVars>
          <dgm:chMax val="1"/>
          <dgm:chPref val="1"/>
        </dgm:presLayoutVars>
      </dgm:prSet>
      <dgm:spPr/>
    </dgm:pt>
    <dgm:pt modelId="{E90379A1-B22E-45EF-A609-1C0379DD7CAD}" type="pres">
      <dgm:prSet presAssocID="{AA1CE0CC-FDB8-428B-9AED-79321FC1CA54}" presName="sibTrans" presStyleCnt="0"/>
      <dgm:spPr/>
    </dgm:pt>
    <dgm:pt modelId="{0ACF9204-B24C-45B1-9022-431233249EB9}" type="pres">
      <dgm:prSet presAssocID="{EA2BE00B-5705-49AA-8B45-70E9325DE803}" presName="compNode" presStyleCnt="0"/>
      <dgm:spPr/>
    </dgm:pt>
    <dgm:pt modelId="{F92AFAE9-F7F7-461A-8414-474BE2682C45}" type="pres">
      <dgm:prSet presAssocID="{EA2BE00B-5705-49AA-8B45-70E9325DE803}" presName="iconBgRect" presStyleLbl="bgShp" presStyleIdx="1" presStyleCnt="3"/>
      <dgm:spPr/>
    </dgm:pt>
    <dgm:pt modelId="{71FB956A-7796-44B3-AC24-D29A6C97911A}" type="pres">
      <dgm:prSet presAssocID="{EA2BE00B-5705-49AA-8B45-70E9325DE8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340DC856-E65C-468F-BAA1-A1661027CE53}" type="pres">
      <dgm:prSet presAssocID="{EA2BE00B-5705-49AA-8B45-70E9325DE803}" presName="spaceRect" presStyleCnt="0"/>
      <dgm:spPr/>
    </dgm:pt>
    <dgm:pt modelId="{13C784F7-6C6A-4222-BDD1-187885F47432}" type="pres">
      <dgm:prSet presAssocID="{EA2BE00B-5705-49AA-8B45-70E9325DE803}" presName="textRect" presStyleLbl="revTx" presStyleIdx="1" presStyleCnt="3">
        <dgm:presLayoutVars>
          <dgm:chMax val="1"/>
          <dgm:chPref val="1"/>
        </dgm:presLayoutVars>
      </dgm:prSet>
      <dgm:spPr/>
    </dgm:pt>
    <dgm:pt modelId="{A9128718-38D6-4ED0-9DBA-CFA4AB4D8E4A}" type="pres">
      <dgm:prSet presAssocID="{FACA6D16-3603-4021-A87E-5CB2CFE6B8BD}" presName="sibTrans" presStyleCnt="0"/>
      <dgm:spPr/>
    </dgm:pt>
    <dgm:pt modelId="{0E452A2E-4EF1-4D9E-871A-E55BBE63E5C0}" type="pres">
      <dgm:prSet presAssocID="{5145201A-36D0-4912-ABC7-96AB72C72B7E}" presName="compNode" presStyleCnt="0"/>
      <dgm:spPr/>
    </dgm:pt>
    <dgm:pt modelId="{B4A96C50-6F0E-4D4F-AFA3-43CF05C73817}" type="pres">
      <dgm:prSet presAssocID="{5145201A-36D0-4912-ABC7-96AB72C72B7E}" presName="iconBgRect" presStyleLbl="bgShp" presStyleIdx="2" presStyleCnt="3"/>
      <dgm:spPr/>
    </dgm:pt>
    <dgm:pt modelId="{A9A797B0-C263-4B55-B08F-016637222601}" type="pres">
      <dgm:prSet presAssocID="{5145201A-36D0-4912-ABC7-96AB72C72B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6DA6AED7-A334-486C-8A65-7565103B981A}" type="pres">
      <dgm:prSet presAssocID="{5145201A-36D0-4912-ABC7-96AB72C72B7E}" presName="spaceRect" presStyleCnt="0"/>
      <dgm:spPr/>
    </dgm:pt>
    <dgm:pt modelId="{1246F936-4EBC-4791-AE17-B18D64E44A54}" type="pres">
      <dgm:prSet presAssocID="{5145201A-36D0-4912-ABC7-96AB72C72B7E}" presName="textRect" presStyleLbl="revTx" presStyleIdx="2" presStyleCnt="3">
        <dgm:presLayoutVars>
          <dgm:chMax val="1"/>
          <dgm:chPref val="1"/>
        </dgm:presLayoutVars>
      </dgm:prSet>
      <dgm:spPr/>
    </dgm:pt>
  </dgm:ptLst>
  <dgm:cxnLst>
    <dgm:cxn modelId="{8198211D-5BA2-48C9-8D55-E8DC935F5503}" srcId="{F3B559A7-13C0-40A2-9A97-D8902206EFCF}" destId="{EA2BE00B-5705-49AA-8B45-70E9325DE803}" srcOrd="1" destOrd="0" parTransId="{7A9A69FC-0AA6-44BF-8822-C7D75022252E}" sibTransId="{FACA6D16-3603-4021-A87E-5CB2CFE6B8BD}"/>
    <dgm:cxn modelId="{8737F721-0538-4BBA-A9DE-2619EB60733C}" type="presOf" srcId="{EA2BE00B-5705-49AA-8B45-70E9325DE803}" destId="{13C784F7-6C6A-4222-BDD1-187885F47432}" srcOrd="0" destOrd="0" presId="urn:microsoft.com/office/officeart/2018/5/layout/IconCircleLabelList"/>
    <dgm:cxn modelId="{7496263E-5227-4909-9F15-2A8ABF3BCBD7}" srcId="{F3B559A7-13C0-40A2-9A97-D8902206EFCF}" destId="{5145201A-36D0-4912-ABC7-96AB72C72B7E}" srcOrd="2" destOrd="0" parTransId="{D384B093-8D7B-4290-9DAD-C4133B7AA616}" sibTransId="{4FE7D4AC-8E7B-4E59-8E72-AC4F18A68004}"/>
    <dgm:cxn modelId="{A5822942-C90F-408A-A37F-46077A4DDCD8}" type="presOf" srcId="{A7683657-68ED-4877-87BA-4D128B17E034}" destId="{E07B383E-5B58-470B-972E-1082C642186A}" srcOrd="0" destOrd="0" presId="urn:microsoft.com/office/officeart/2018/5/layout/IconCircleLabelList"/>
    <dgm:cxn modelId="{A2934465-F53C-4B7F-A6FB-D7BF84EA51E2}" type="presOf" srcId="{F3B559A7-13C0-40A2-9A97-D8902206EFCF}" destId="{DC571FBF-5EDA-46E4-85A5-F943E15D3B75}" srcOrd="0" destOrd="0" presId="urn:microsoft.com/office/officeart/2018/5/layout/IconCircleLabelList"/>
    <dgm:cxn modelId="{4641276E-C018-48C9-AD2A-7BFD9FFCCD58}" type="presOf" srcId="{5145201A-36D0-4912-ABC7-96AB72C72B7E}" destId="{1246F936-4EBC-4791-AE17-B18D64E44A54}" srcOrd="0" destOrd="0" presId="urn:microsoft.com/office/officeart/2018/5/layout/IconCircleLabelList"/>
    <dgm:cxn modelId="{EBAFD695-B7B0-4CB0-BC3A-8F328C513F01}" srcId="{F3B559A7-13C0-40A2-9A97-D8902206EFCF}" destId="{A7683657-68ED-4877-87BA-4D128B17E034}" srcOrd="0" destOrd="0" parTransId="{CE7944C9-F2CB-401C-98BE-7208880D40C1}" sibTransId="{AA1CE0CC-FDB8-428B-9AED-79321FC1CA54}"/>
    <dgm:cxn modelId="{032D8140-5CAE-4306-958E-685E18D1FF79}" type="presParOf" srcId="{DC571FBF-5EDA-46E4-85A5-F943E15D3B75}" destId="{AF4163A0-87D9-411E-B2B5-CCEC78925BCA}" srcOrd="0" destOrd="0" presId="urn:microsoft.com/office/officeart/2018/5/layout/IconCircleLabelList"/>
    <dgm:cxn modelId="{460F8A26-5CFA-492F-884D-7AB220A1D15C}" type="presParOf" srcId="{AF4163A0-87D9-411E-B2B5-CCEC78925BCA}" destId="{9E3658E9-75DB-4E71-80F0-0EB41E3D558B}" srcOrd="0" destOrd="0" presId="urn:microsoft.com/office/officeart/2018/5/layout/IconCircleLabelList"/>
    <dgm:cxn modelId="{2E6EAEAF-2655-46ED-9C39-C693E923C0A7}" type="presParOf" srcId="{AF4163A0-87D9-411E-B2B5-CCEC78925BCA}" destId="{62340198-A1E6-4A4A-8D44-83066A159718}" srcOrd="1" destOrd="0" presId="urn:microsoft.com/office/officeart/2018/5/layout/IconCircleLabelList"/>
    <dgm:cxn modelId="{684C6E9B-6F7D-4D29-8082-B74FF2FE6136}" type="presParOf" srcId="{AF4163A0-87D9-411E-B2B5-CCEC78925BCA}" destId="{F1EAEF13-19E8-4959-8A20-1AA1C9E5D5BC}" srcOrd="2" destOrd="0" presId="urn:microsoft.com/office/officeart/2018/5/layout/IconCircleLabelList"/>
    <dgm:cxn modelId="{F1F56DA7-FC34-4B0B-8F49-AE3172D68C15}" type="presParOf" srcId="{AF4163A0-87D9-411E-B2B5-CCEC78925BCA}" destId="{E07B383E-5B58-470B-972E-1082C642186A}" srcOrd="3" destOrd="0" presId="urn:microsoft.com/office/officeart/2018/5/layout/IconCircleLabelList"/>
    <dgm:cxn modelId="{2DDE39E6-DD84-40BF-9DCD-E85B6F8579FE}" type="presParOf" srcId="{DC571FBF-5EDA-46E4-85A5-F943E15D3B75}" destId="{E90379A1-B22E-45EF-A609-1C0379DD7CAD}" srcOrd="1" destOrd="0" presId="urn:microsoft.com/office/officeart/2018/5/layout/IconCircleLabelList"/>
    <dgm:cxn modelId="{2C101A5D-3E44-4E3E-854D-A2BEFCF1193E}" type="presParOf" srcId="{DC571FBF-5EDA-46E4-85A5-F943E15D3B75}" destId="{0ACF9204-B24C-45B1-9022-431233249EB9}" srcOrd="2" destOrd="0" presId="urn:microsoft.com/office/officeart/2018/5/layout/IconCircleLabelList"/>
    <dgm:cxn modelId="{95EA98D3-2B65-4E67-AE9C-8112E2D7BDEA}" type="presParOf" srcId="{0ACF9204-B24C-45B1-9022-431233249EB9}" destId="{F92AFAE9-F7F7-461A-8414-474BE2682C45}" srcOrd="0" destOrd="0" presId="urn:microsoft.com/office/officeart/2018/5/layout/IconCircleLabelList"/>
    <dgm:cxn modelId="{BCE16A39-6F2B-4734-B2BE-69591D99BB41}" type="presParOf" srcId="{0ACF9204-B24C-45B1-9022-431233249EB9}" destId="{71FB956A-7796-44B3-AC24-D29A6C97911A}" srcOrd="1" destOrd="0" presId="urn:microsoft.com/office/officeart/2018/5/layout/IconCircleLabelList"/>
    <dgm:cxn modelId="{519D76A7-41AB-403C-8EB8-5D41D57E697D}" type="presParOf" srcId="{0ACF9204-B24C-45B1-9022-431233249EB9}" destId="{340DC856-E65C-468F-BAA1-A1661027CE53}" srcOrd="2" destOrd="0" presId="urn:microsoft.com/office/officeart/2018/5/layout/IconCircleLabelList"/>
    <dgm:cxn modelId="{9F66C6C6-A9AE-45F3-81DB-65E047E6882B}" type="presParOf" srcId="{0ACF9204-B24C-45B1-9022-431233249EB9}" destId="{13C784F7-6C6A-4222-BDD1-187885F47432}" srcOrd="3" destOrd="0" presId="urn:microsoft.com/office/officeart/2018/5/layout/IconCircleLabelList"/>
    <dgm:cxn modelId="{4AAF52CA-1F9D-4D0C-B417-0A040D555420}" type="presParOf" srcId="{DC571FBF-5EDA-46E4-85A5-F943E15D3B75}" destId="{A9128718-38D6-4ED0-9DBA-CFA4AB4D8E4A}" srcOrd="3" destOrd="0" presId="urn:microsoft.com/office/officeart/2018/5/layout/IconCircleLabelList"/>
    <dgm:cxn modelId="{71953057-EFF9-47DB-A1D0-632CBF086D22}" type="presParOf" srcId="{DC571FBF-5EDA-46E4-85A5-F943E15D3B75}" destId="{0E452A2E-4EF1-4D9E-871A-E55BBE63E5C0}" srcOrd="4" destOrd="0" presId="urn:microsoft.com/office/officeart/2018/5/layout/IconCircleLabelList"/>
    <dgm:cxn modelId="{7A99D13B-2E2C-445D-9AD4-F9D419ED6182}" type="presParOf" srcId="{0E452A2E-4EF1-4D9E-871A-E55BBE63E5C0}" destId="{B4A96C50-6F0E-4D4F-AFA3-43CF05C73817}" srcOrd="0" destOrd="0" presId="urn:microsoft.com/office/officeart/2018/5/layout/IconCircleLabelList"/>
    <dgm:cxn modelId="{C78494D6-D749-4193-9D2E-AA9BAD73A17A}" type="presParOf" srcId="{0E452A2E-4EF1-4D9E-871A-E55BBE63E5C0}" destId="{A9A797B0-C263-4B55-B08F-016637222601}" srcOrd="1" destOrd="0" presId="urn:microsoft.com/office/officeart/2018/5/layout/IconCircleLabelList"/>
    <dgm:cxn modelId="{DF19332D-A599-4277-87C4-6A5D003071B2}" type="presParOf" srcId="{0E452A2E-4EF1-4D9E-871A-E55BBE63E5C0}" destId="{6DA6AED7-A334-486C-8A65-7565103B981A}" srcOrd="2" destOrd="0" presId="urn:microsoft.com/office/officeart/2018/5/layout/IconCircleLabelList"/>
    <dgm:cxn modelId="{57C06F61-FF03-4EAE-904E-1A5CE8986004}" type="presParOf" srcId="{0E452A2E-4EF1-4D9E-871A-E55BBE63E5C0}" destId="{1246F936-4EBC-4791-AE17-B18D64E44A5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294947-586F-422E-A9B4-E9E617DB9DF9}"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7411DEEC-D0B6-4E46-BDDD-E5C3C33252C5}">
      <dgm:prSet custT="1"/>
      <dgm:spPr/>
      <dgm:t>
        <a:bodyPr/>
        <a:lstStyle/>
        <a:p>
          <a:r>
            <a:rPr lang="en-US" sz="1800"/>
            <a:t>Investigator development</a:t>
          </a:r>
        </a:p>
      </dgm:t>
    </dgm:pt>
    <dgm:pt modelId="{351517CA-0C31-4C9D-8C19-C01C2DD94A1F}" type="parTrans" cxnId="{659C4D15-BD97-4CC9-A5BC-50E14ADC7D0F}">
      <dgm:prSet/>
      <dgm:spPr/>
      <dgm:t>
        <a:bodyPr/>
        <a:lstStyle/>
        <a:p>
          <a:endParaRPr lang="en-US"/>
        </a:p>
      </dgm:t>
    </dgm:pt>
    <dgm:pt modelId="{532E1E4C-7599-47BC-837F-3B9054558CF2}" type="sibTrans" cxnId="{659C4D15-BD97-4CC9-A5BC-50E14ADC7D0F}">
      <dgm:prSet/>
      <dgm:spPr/>
      <dgm:t>
        <a:bodyPr/>
        <a:lstStyle/>
        <a:p>
          <a:endParaRPr lang="en-US"/>
        </a:p>
      </dgm:t>
    </dgm:pt>
    <dgm:pt modelId="{7E3479F0-109A-4FDE-8199-712EF835B3D8}">
      <dgm:prSet custT="1"/>
      <dgm:spPr/>
      <dgm:t>
        <a:bodyPr/>
        <a:lstStyle/>
        <a:p>
          <a:r>
            <a:rPr lang="en-US" sz="1800"/>
            <a:t>Grant opportunities for researchers</a:t>
          </a:r>
        </a:p>
      </dgm:t>
    </dgm:pt>
    <dgm:pt modelId="{51FC4721-978E-451F-AAE1-5E35D89F65E0}" type="parTrans" cxnId="{88C49605-A882-425A-8788-47B82F227770}">
      <dgm:prSet/>
      <dgm:spPr/>
      <dgm:t>
        <a:bodyPr/>
        <a:lstStyle/>
        <a:p>
          <a:endParaRPr lang="en-US"/>
        </a:p>
      </dgm:t>
    </dgm:pt>
    <dgm:pt modelId="{B4E86B56-1AF7-41A2-9695-C00E51A73D6F}" type="sibTrans" cxnId="{88C49605-A882-425A-8788-47B82F227770}">
      <dgm:prSet/>
      <dgm:spPr/>
      <dgm:t>
        <a:bodyPr/>
        <a:lstStyle/>
        <a:p>
          <a:endParaRPr lang="en-US"/>
        </a:p>
      </dgm:t>
    </dgm:pt>
    <dgm:pt modelId="{0391A241-2A88-4894-ACD6-2EA50DFED0AB}">
      <dgm:prSet custT="1"/>
      <dgm:spPr/>
      <dgm:t>
        <a:bodyPr/>
        <a:lstStyle/>
        <a:p>
          <a:r>
            <a:rPr lang="en-US" sz="1800"/>
            <a:t>Resources for clinicians </a:t>
          </a:r>
        </a:p>
      </dgm:t>
    </dgm:pt>
    <dgm:pt modelId="{C7B50793-B9D4-4294-AAB7-E9F0FD769B9A}" type="parTrans" cxnId="{3DB7B997-F3B6-448C-9506-E6F29DAF02CA}">
      <dgm:prSet/>
      <dgm:spPr/>
      <dgm:t>
        <a:bodyPr/>
        <a:lstStyle/>
        <a:p>
          <a:endParaRPr lang="en-US"/>
        </a:p>
      </dgm:t>
    </dgm:pt>
    <dgm:pt modelId="{E75CB4B7-9477-4CFB-B875-ECB899B32A20}" type="sibTrans" cxnId="{3DB7B997-F3B6-448C-9506-E6F29DAF02CA}">
      <dgm:prSet/>
      <dgm:spPr/>
      <dgm:t>
        <a:bodyPr/>
        <a:lstStyle/>
        <a:p>
          <a:endParaRPr lang="en-US"/>
        </a:p>
      </dgm:t>
    </dgm:pt>
    <dgm:pt modelId="{08FA5612-8984-4C07-BCE8-05DDA4B0C7C5}">
      <dgm:prSet custT="1"/>
      <dgm:spPr/>
      <dgm:t>
        <a:bodyPr/>
        <a:lstStyle/>
        <a:p>
          <a:r>
            <a:rPr lang="en-US" sz="1800" dirty="0"/>
            <a:t>Research help/literature search review help</a:t>
          </a:r>
        </a:p>
      </dgm:t>
    </dgm:pt>
    <dgm:pt modelId="{B1A11667-65FD-4203-89D7-BA3C08A363B0}" type="parTrans" cxnId="{72157F08-2146-4E3C-8A28-4E6946745717}">
      <dgm:prSet/>
      <dgm:spPr/>
      <dgm:t>
        <a:bodyPr/>
        <a:lstStyle/>
        <a:p>
          <a:endParaRPr lang="en-US"/>
        </a:p>
      </dgm:t>
    </dgm:pt>
    <dgm:pt modelId="{544AD943-FDD2-40D1-B490-2022E4588520}" type="sibTrans" cxnId="{72157F08-2146-4E3C-8A28-4E6946745717}">
      <dgm:prSet/>
      <dgm:spPr/>
      <dgm:t>
        <a:bodyPr/>
        <a:lstStyle/>
        <a:p>
          <a:endParaRPr lang="en-US"/>
        </a:p>
      </dgm:t>
    </dgm:pt>
    <dgm:pt modelId="{48F052B8-2C79-4443-91BE-B0B2A1CD75A6}">
      <dgm:prSet custT="1"/>
      <dgm:spPr/>
      <dgm:t>
        <a:bodyPr/>
        <a:lstStyle/>
        <a:p>
          <a:r>
            <a:rPr lang="en-US" sz="1800"/>
            <a:t>Repository of literature on deprescribing </a:t>
          </a:r>
        </a:p>
      </dgm:t>
    </dgm:pt>
    <dgm:pt modelId="{F3179C2D-B0B5-41B1-99B4-A262D417C2C2}" type="parTrans" cxnId="{8C1BF898-C243-4AC9-9B5D-33D66435CD35}">
      <dgm:prSet/>
      <dgm:spPr/>
      <dgm:t>
        <a:bodyPr/>
        <a:lstStyle/>
        <a:p>
          <a:endParaRPr lang="en-US"/>
        </a:p>
      </dgm:t>
    </dgm:pt>
    <dgm:pt modelId="{3360EB30-DFBE-4780-896C-EB5255F1CB26}" type="sibTrans" cxnId="{8C1BF898-C243-4AC9-9B5D-33D66435CD35}">
      <dgm:prSet/>
      <dgm:spPr/>
      <dgm:t>
        <a:bodyPr/>
        <a:lstStyle/>
        <a:p>
          <a:endParaRPr lang="en-US"/>
        </a:p>
      </dgm:t>
    </dgm:pt>
    <dgm:pt modelId="{3D773B87-D12B-48E5-A314-702D841A00BE}">
      <dgm:prSet custT="1"/>
      <dgm:spPr/>
      <dgm:t>
        <a:bodyPr/>
        <a:lstStyle/>
        <a:p>
          <a:r>
            <a:rPr lang="en-US" sz="1800"/>
            <a:t>Webinars</a:t>
          </a:r>
        </a:p>
      </dgm:t>
    </dgm:pt>
    <dgm:pt modelId="{EFA2C82F-5F03-4056-BEED-A6DF8FD54DA8}" type="parTrans" cxnId="{E11C2D04-78E9-419E-B9CD-5EBC9806EF7D}">
      <dgm:prSet/>
      <dgm:spPr/>
      <dgm:t>
        <a:bodyPr/>
        <a:lstStyle/>
        <a:p>
          <a:endParaRPr lang="en-US"/>
        </a:p>
      </dgm:t>
    </dgm:pt>
    <dgm:pt modelId="{D8CE7670-1835-4A3D-9DA7-52A3A340062A}" type="sibTrans" cxnId="{E11C2D04-78E9-419E-B9CD-5EBC9806EF7D}">
      <dgm:prSet/>
      <dgm:spPr/>
      <dgm:t>
        <a:bodyPr/>
        <a:lstStyle/>
        <a:p>
          <a:endParaRPr lang="en-US"/>
        </a:p>
      </dgm:t>
    </dgm:pt>
    <dgm:pt modelId="{A70FC027-517F-4A03-9D02-0906BC21AC8E}">
      <dgm:prSet custT="1"/>
      <dgm:spPr/>
      <dgm:t>
        <a:bodyPr/>
        <a:lstStyle/>
        <a:p>
          <a:r>
            <a:rPr lang="en-US" sz="1800"/>
            <a:t>Working groups </a:t>
          </a:r>
        </a:p>
      </dgm:t>
    </dgm:pt>
    <dgm:pt modelId="{C17FF208-3412-419D-886B-1B39FD30AEC1}" type="parTrans" cxnId="{224307F0-A8B9-4B4F-9838-2906440BC68B}">
      <dgm:prSet/>
      <dgm:spPr/>
      <dgm:t>
        <a:bodyPr/>
        <a:lstStyle/>
        <a:p>
          <a:endParaRPr lang="en-US"/>
        </a:p>
      </dgm:t>
    </dgm:pt>
    <dgm:pt modelId="{F5D32AC8-A46F-4755-945F-AA95466DFE67}" type="sibTrans" cxnId="{224307F0-A8B9-4B4F-9838-2906440BC68B}">
      <dgm:prSet/>
      <dgm:spPr/>
      <dgm:t>
        <a:bodyPr/>
        <a:lstStyle/>
        <a:p>
          <a:endParaRPr lang="en-US"/>
        </a:p>
      </dgm:t>
    </dgm:pt>
    <dgm:pt modelId="{1EF17D0B-67BF-A345-9AC1-365422DD5D1A}" type="pres">
      <dgm:prSet presAssocID="{47294947-586F-422E-A9B4-E9E617DB9DF9}" presName="linear" presStyleCnt="0">
        <dgm:presLayoutVars>
          <dgm:animLvl val="lvl"/>
          <dgm:resizeHandles val="exact"/>
        </dgm:presLayoutVars>
      </dgm:prSet>
      <dgm:spPr/>
    </dgm:pt>
    <dgm:pt modelId="{5981F71A-0284-8C4A-A03D-F7BA964D5A2C}" type="pres">
      <dgm:prSet presAssocID="{7411DEEC-D0B6-4E46-BDDD-E5C3C33252C5}" presName="parentText" presStyleLbl="node1" presStyleIdx="0" presStyleCnt="7">
        <dgm:presLayoutVars>
          <dgm:chMax val="0"/>
          <dgm:bulletEnabled val="1"/>
        </dgm:presLayoutVars>
      </dgm:prSet>
      <dgm:spPr/>
    </dgm:pt>
    <dgm:pt modelId="{F3821FA2-01B7-4542-8088-C3F2F04974DD}" type="pres">
      <dgm:prSet presAssocID="{532E1E4C-7599-47BC-837F-3B9054558CF2}" presName="spacer" presStyleCnt="0"/>
      <dgm:spPr/>
    </dgm:pt>
    <dgm:pt modelId="{4B564440-C727-3548-9904-7EC328075884}" type="pres">
      <dgm:prSet presAssocID="{7E3479F0-109A-4FDE-8199-712EF835B3D8}" presName="parentText" presStyleLbl="node1" presStyleIdx="1" presStyleCnt="7">
        <dgm:presLayoutVars>
          <dgm:chMax val="0"/>
          <dgm:bulletEnabled val="1"/>
        </dgm:presLayoutVars>
      </dgm:prSet>
      <dgm:spPr/>
    </dgm:pt>
    <dgm:pt modelId="{5A6346F1-B92C-304A-A23D-05061498E50C}" type="pres">
      <dgm:prSet presAssocID="{B4E86B56-1AF7-41A2-9695-C00E51A73D6F}" presName="spacer" presStyleCnt="0"/>
      <dgm:spPr/>
    </dgm:pt>
    <dgm:pt modelId="{D9D46FD4-D576-C54B-8105-0458F0FA3097}" type="pres">
      <dgm:prSet presAssocID="{0391A241-2A88-4894-ACD6-2EA50DFED0AB}" presName="parentText" presStyleLbl="node1" presStyleIdx="2" presStyleCnt="7">
        <dgm:presLayoutVars>
          <dgm:chMax val="0"/>
          <dgm:bulletEnabled val="1"/>
        </dgm:presLayoutVars>
      </dgm:prSet>
      <dgm:spPr/>
    </dgm:pt>
    <dgm:pt modelId="{D7CF8B65-EF2C-AE42-BC92-6909761E1DCC}" type="pres">
      <dgm:prSet presAssocID="{E75CB4B7-9477-4CFB-B875-ECB899B32A20}" presName="spacer" presStyleCnt="0"/>
      <dgm:spPr/>
    </dgm:pt>
    <dgm:pt modelId="{16B99B09-5C28-AF4C-B79D-47D0E1F98AC5}" type="pres">
      <dgm:prSet presAssocID="{08FA5612-8984-4C07-BCE8-05DDA4B0C7C5}" presName="parentText" presStyleLbl="node1" presStyleIdx="3" presStyleCnt="7">
        <dgm:presLayoutVars>
          <dgm:chMax val="0"/>
          <dgm:bulletEnabled val="1"/>
        </dgm:presLayoutVars>
      </dgm:prSet>
      <dgm:spPr/>
    </dgm:pt>
    <dgm:pt modelId="{B3CEDB5D-D370-8643-9876-59C019CA3438}" type="pres">
      <dgm:prSet presAssocID="{544AD943-FDD2-40D1-B490-2022E4588520}" presName="spacer" presStyleCnt="0"/>
      <dgm:spPr/>
    </dgm:pt>
    <dgm:pt modelId="{78D89578-E065-DB46-B2D9-0760A968D821}" type="pres">
      <dgm:prSet presAssocID="{48F052B8-2C79-4443-91BE-B0B2A1CD75A6}" presName="parentText" presStyleLbl="node1" presStyleIdx="4" presStyleCnt="7">
        <dgm:presLayoutVars>
          <dgm:chMax val="0"/>
          <dgm:bulletEnabled val="1"/>
        </dgm:presLayoutVars>
      </dgm:prSet>
      <dgm:spPr/>
    </dgm:pt>
    <dgm:pt modelId="{ACC4DE20-5F83-564E-8FBB-FA61542EE259}" type="pres">
      <dgm:prSet presAssocID="{3360EB30-DFBE-4780-896C-EB5255F1CB26}" presName="spacer" presStyleCnt="0"/>
      <dgm:spPr/>
    </dgm:pt>
    <dgm:pt modelId="{5B6D2C79-9176-E94D-904A-C59239ABBA79}" type="pres">
      <dgm:prSet presAssocID="{3D773B87-D12B-48E5-A314-702D841A00BE}" presName="parentText" presStyleLbl="node1" presStyleIdx="5" presStyleCnt="7">
        <dgm:presLayoutVars>
          <dgm:chMax val="0"/>
          <dgm:bulletEnabled val="1"/>
        </dgm:presLayoutVars>
      </dgm:prSet>
      <dgm:spPr/>
    </dgm:pt>
    <dgm:pt modelId="{6C82EEAC-52BB-7B43-A5DF-DFC1E582CADC}" type="pres">
      <dgm:prSet presAssocID="{D8CE7670-1835-4A3D-9DA7-52A3A340062A}" presName="spacer" presStyleCnt="0"/>
      <dgm:spPr/>
    </dgm:pt>
    <dgm:pt modelId="{ADF98A9F-FD1E-B74F-AA77-A1ED9C70DF73}" type="pres">
      <dgm:prSet presAssocID="{A70FC027-517F-4A03-9D02-0906BC21AC8E}" presName="parentText" presStyleLbl="node1" presStyleIdx="6" presStyleCnt="7">
        <dgm:presLayoutVars>
          <dgm:chMax val="0"/>
          <dgm:bulletEnabled val="1"/>
        </dgm:presLayoutVars>
      </dgm:prSet>
      <dgm:spPr/>
    </dgm:pt>
  </dgm:ptLst>
  <dgm:cxnLst>
    <dgm:cxn modelId="{E11C2D04-78E9-419E-B9CD-5EBC9806EF7D}" srcId="{47294947-586F-422E-A9B4-E9E617DB9DF9}" destId="{3D773B87-D12B-48E5-A314-702D841A00BE}" srcOrd="5" destOrd="0" parTransId="{EFA2C82F-5F03-4056-BEED-A6DF8FD54DA8}" sibTransId="{D8CE7670-1835-4A3D-9DA7-52A3A340062A}"/>
    <dgm:cxn modelId="{88C49605-A882-425A-8788-47B82F227770}" srcId="{47294947-586F-422E-A9B4-E9E617DB9DF9}" destId="{7E3479F0-109A-4FDE-8199-712EF835B3D8}" srcOrd="1" destOrd="0" parTransId="{51FC4721-978E-451F-AAE1-5E35D89F65E0}" sibTransId="{B4E86B56-1AF7-41A2-9695-C00E51A73D6F}"/>
    <dgm:cxn modelId="{72157F08-2146-4E3C-8A28-4E6946745717}" srcId="{47294947-586F-422E-A9B4-E9E617DB9DF9}" destId="{08FA5612-8984-4C07-BCE8-05DDA4B0C7C5}" srcOrd="3" destOrd="0" parTransId="{B1A11667-65FD-4203-89D7-BA3C08A363B0}" sibTransId="{544AD943-FDD2-40D1-B490-2022E4588520}"/>
    <dgm:cxn modelId="{659C4D15-BD97-4CC9-A5BC-50E14ADC7D0F}" srcId="{47294947-586F-422E-A9B4-E9E617DB9DF9}" destId="{7411DEEC-D0B6-4E46-BDDD-E5C3C33252C5}" srcOrd="0" destOrd="0" parTransId="{351517CA-0C31-4C9D-8C19-C01C2DD94A1F}" sibTransId="{532E1E4C-7599-47BC-837F-3B9054558CF2}"/>
    <dgm:cxn modelId="{1857442C-C3AB-994A-A863-3BF0ACCD3036}" type="presOf" srcId="{A70FC027-517F-4A03-9D02-0906BC21AC8E}" destId="{ADF98A9F-FD1E-B74F-AA77-A1ED9C70DF73}" srcOrd="0" destOrd="0" presId="urn:microsoft.com/office/officeart/2005/8/layout/vList2"/>
    <dgm:cxn modelId="{0B634036-B0E2-834D-A6EC-97D51783AFED}" type="presOf" srcId="{7E3479F0-109A-4FDE-8199-712EF835B3D8}" destId="{4B564440-C727-3548-9904-7EC328075884}" srcOrd="0" destOrd="0" presId="urn:microsoft.com/office/officeart/2005/8/layout/vList2"/>
    <dgm:cxn modelId="{AA22C47E-D415-7945-B718-736BDF2A71B6}" type="presOf" srcId="{47294947-586F-422E-A9B4-E9E617DB9DF9}" destId="{1EF17D0B-67BF-A345-9AC1-365422DD5D1A}" srcOrd="0" destOrd="0" presId="urn:microsoft.com/office/officeart/2005/8/layout/vList2"/>
    <dgm:cxn modelId="{3DB7B997-F3B6-448C-9506-E6F29DAF02CA}" srcId="{47294947-586F-422E-A9B4-E9E617DB9DF9}" destId="{0391A241-2A88-4894-ACD6-2EA50DFED0AB}" srcOrd="2" destOrd="0" parTransId="{C7B50793-B9D4-4294-AAB7-E9F0FD769B9A}" sibTransId="{E75CB4B7-9477-4CFB-B875-ECB899B32A20}"/>
    <dgm:cxn modelId="{F911C798-F3DA-864F-A60A-4764B7535846}" type="presOf" srcId="{7411DEEC-D0B6-4E46-BDDD-E5C3C33252C5}" destId="{5981F71A-0284-8C4A-A03D-F7BA964D5A2C}" srcOrd="0" destOrd="0" presId="urn:microsoft.com/office/officeart/2005/8/layout/vList2"/>
    <dgm:cxn modelId="{8C1BF898-C243-4AC9-9B5D-33D66435CD35}" srcId="{47294947-586F-422E-A9B4-E9E617DB9DF9}" destId="{48F052B8-2C79-4443-91BE-B0B2A1CD75A6}" srcOrd="4" destOrd="0" parTransId="{F3179C2D-B0B5-41B1-99B4-A262D417C2C2}" sibTransId="{3360EB30-DFBE-4780-896C-EB5255F1CB26}"/>
    <dgm:cxn modelId="{D638559F-6A35-994E-A3E3-BC44ABAB13FE}" type="presOf" srcId="{48F052B8-2C79-4443-91BE-B0B2A1CD75A6}" destId="{78D89578-E065-DB46-B2D9-0760A968D821}" srcOrd="0" destOrd="0" presId="urn:microsoft.com/office/officeart/2005/8/layout/vList2"/>
    <dgm:cxn modelId="{56C43BAA-A885-0541-9D36-031231E36525}" type="presOf" srcId="{08FA5612-8984-4C07-BCE8-05DDA4B0C7C5}" destId="{16B99B09-5C28-AF4C-B79D-47D0E1F98AC5}" srcOrd="0" destOrd="0" presId="urn:microsoft.com/office/officeart/2005/8/layout/vList2"/>
    <dgm:cxn modelId="{55AC86BA-7C1A-4B46-B58C-8E3018E41605}" type="presOf" srcId="{3D773B87-D12B-48E5-A314-702D841A00BE}" destId="{5B6D2C79-9176-E94D-904A-C59239ABBA79}" srcOrd="0" destOrd="0" presId="urn:microsoft.com/office/officeart/2005/8/layout/vList2"/>
    <dgm:cxn modelId="{C9AC4CCE-01A4-9F4A-8E9B-95EA1EC545DB}" type="presOf" srcId="{0391A241-2A88-4894-ACD6-2EA50DFED0AB}" destId="{D9D46FD4-D576-C54B-8105-0458F0FA3097}" srcOrd="0" destOrd="0" presId="urn:microsoft.com/office/officeart/2005/8/layout/vList2"/>
    <dgm:cxn modelId="{224307F0-A8B9-4B4F-9838-2906440BC68B}" srcId="{47294947-586F-422E-A9B4-E9E617DB9DF9}" destId="{A70FC027-517F-4A03-9D02-0906BC21AC8E}" srcOrd="6" destOrd="0" parTransId="{C17FF208-3412-419D-886B-1B39FD30AEC1}" sibTransId="{F5D32AC8-A46F-4755-945F-AA95466DFE67}"/>
    <dgm:cxn modelId="{C3896382-5CC3-8846-8682-864EBDD96806}" type="presParOf" srcId="{1EF17D0B-67BF-A345-9AC1-365422DD5D1A}" destId="{5981F71A-0284-8C4A-A03D-F7BA964D5A2C}" srcOrd="0" destOrd="0" presId="urn:microsoft.com/office/officeart/2005/8/layout/vList2"/>
    <dgm:cxn modelId="{3D738F17-5E17-D942-B6B7-058BD179275D}" type="presParOf" srcId="{1EF17D0B-67BF-A345-9AC1-365422DD5D1A}" destId="{F3821FA2-01B7-4542-8088-C3F2F04974DD}" srcOrd="1" destOrd="0" presId="urn:microsoft.com/office/officeart/2005/8/layout/vList2"/>
    <dgm:cxn modelId="{23EB95B9-B321-0D4E-B4C5-895EF03CBDB5}" type="presParOf" srcId="{1EF17D0B-67BF-A345-9AC1-365422DD5D1A}" destId="{4B564440-C727-3548-9904-7EC328075884}" srcOrd="2" destOrd="0" presId="urn:microsoft.com/office/officeart/2005/8/layout/vList2"/>
    <dgm:cxn modelId="{F7D8ED20-7014-684E-870C-7B7C3EE148F6}" type="presParOf" srcId="{1EF17D0B-67BF-A345-9AC1-365422DD5D1A}" destId="{5A6346F1-B92C-304A-A23D-05061498E50C}" srcOrd="3" destOrd="0" presId="urn:microsoft.com/office/officeart/2005/8/layout/vList2"/>
    <dgm:cxn modelId="{0357F17F-749C-0245-827F-9B06B59A0AF1}" type="presParOf" srcId="{1EF17D0B-67BF-A345-9AC1-365422DD5D1A}" destId="{D9D46FD4-D576-C54B-8105-0458F0FA3097}" srcOrd="4" destOrd="0" presId="urn:microsoft.com/office/officeart/2005/8/layout/vList2"/>
    <dgm:cxn modelId="{A7104DAD-5203-3845-95A5-F15D69574688}" type="presParOf" srcId="{1EF17D0B-67BF-A345-9AC1-365422DD5D1A}" destId="{D7CF8B65-EF2C-AE42-BC92-6909761E1DCC}" srcOrd="5" destOrd="0" presId="urn:microsoft.com/office/officeart/2005/8/layout/vList2"/>
    <dgm:cxn modelId="{4BF72A82-19C3-834A-84CA-3D0549192E06}" type="presParOf" srcId="{1EF17D0B-67BF-A345-9AC1-365422DD5D1A}" destId="{16B99B09-5C28-AF4C-B79D-47D0E1F98AC5}" srcOrd="6" destOrd="0" presId="urn:microsoft.com/office/officeart/2005/8/layout/vList2"/>
    <dgm:cxn modelId="{794C8B2F-8C70-3741-AD6E-7A90C8037F96}" type="presParOf" srcId="{1EF17D0B-67BF-A345-9AC1-365422DD5D1A}" destId="{B3CEDB5D-D370-8643-9876-59C019CA3438}" srcOrd="7" destOrd="0" presId="urn:microsoft.com/office/officeart/2005/8/layout/vList2"/>
    <dgm:cxn modelId="{47E00C03-3192-8546-9CD7-482FF008D637}" type="presParOf" srcId="{1EF17D0B-67BF-A345-9AC1-365422DD5D1A}" destId="{78D89578-E065-DB46-B2D9-0760A968D821}" srcOrd="8" destOrd="0" presId="urn:microsoft.com/office/officeart/2005/8/layout/vList2"/>
    <dgm:cxn modelId="{1E5E6209-F22D-BB48-8E38-A1F392A0B41A}" type="presParOf" srcId="{1EF17D0B-67BF-A345-9AC1-365422DD5D1A}" destId="{ACC4DE20-5F83-564E-8FBB-FA61542EE259}" srcOrd="9" destOrd="0" presId="urn:microsoft.com/office/officeart/2005/8/layout/vList2"/>
    <dgm:cxn modelId="{1541B412-FC15-3340-B0EA-3D5AE2F51A89}" type="presParOf" srcId="{1EF17D0B-67BF-A345-9AC1-365422DD5D1A}" destId="{5B6D2C79-9176-E94D-904A-C59239ABBA79}" srcOrd="10" destOrd="0" presId="urn:microsoft.com/office/officeart/2005/8/layout/vList2"/>
    <dgm:cxn modelId="{F7CF5689-B794-7041-ACF9-E668F1093746}" type="presParOf" srcId="{1EF17D0B-67BF-A345-9AC1-365422DD5D1A}" destId="{6C82EEAC-52BB-7B43-A5DF-DFC1E582CADC}" srcOrd="11" destOrd="0" presId="urn:microsoft.com/office/officeart/2005/8/layout/vList2"/>
    <dgm:cxn modelId="{1D4C5BAD-35C0-DA4A-AD8C-E501E267DF32}" type="presParOf" srcId="{1EF17D0B-67BF-A345-9AC1-365422DD5D1A}" destId="{ADF98A9F-FD1E-B74F-AA77-A1ED9C70DF7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CE224-56B2-41EE-91B2-8203E3BA56BB}">
      <dsp:nvSpPr>
        <dsp:cNvPr id="0" name=""/>
        <dsp:cNvSpPr/>
      </dsp:nvSpPr>
      <dsp:spPr>
        <a:xfrm>
          <a:off x="1164666" y="77253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E1458-DC61-49B8-BA8A-DE2CB00DB41D}">
      <dsp:nvSpPr>
        <dsp:cNvPr id="0" name=""/>
        <dsp:cNvSpPr/>
      </dsp:nvSpPr>
      <dsp:spPr>
        <a:xfrm>
          <a:off x="669666" y="2003806"/>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Lack of time </a:t>
          </a:r>
        </a:p>
      </dsp:txBody>
      <dsp:txXfrm>
        <a:off x="669666" y="2003806"/>
        <a:ext cx="1800000" cy="1575000"/>
      </dsp:txXfrm>
    </dsp:sp>
    <dsp:sp modelId="{6520D0BD-0D7B-411B-8132-6279A8B662AF}">
      <dsp:nvSpPr>
        <dsp:cNvPr id="0" name=""/>
        <dsp:cNvSpPr/>
      </dsp:nvSpPr>
      <dsp:spPr>
        <a:xfrm>
          <a:off x="3279666" y="77253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A7BB2-D029-45F2-8275-C901CD36A260}">
      <dsp:nvSpPr>
        <dsp:cNvPr id="0" name=""/>
        <dsp:cNvSpPr/>
      </dsp:nvSpPr>
      <dsp:spPr>
        <a:xfrm>
          <a:off x="2784666" y="2003806"/>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Ineffective communication across the healthcare system</a:t>
          </a:r>
        </a:p>
      </dsp:txBody>
      <dsp:txXfrm>
        <a:off x="2784666" y="2003806"/>
        <a:ext cx="1800000" cy="1575000"/>
      </dsp:txXfrm>
    </dsp:sp>
    <dsp:sp modelId="{C4C71BE2-2537-47A2-BCE3-52E4E73AC107}">
      <dsp:nvSpPr>
        <dsp:cNvPr id="0" name=""/>
        <dsp:cNvSpPr/>
      </dsp:nvSpPr>
      <dsp:spPr>
        <a:xfrm>
          <a:off x="5394667" y="77253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6A18F-63F0-435A-9C2E-AFD1FB6BC542}">
      <dsp:nvSpPr>
        <dsp:cNvPr id="0" name=""/>
        <dsp:cNvSpPr/>
      </dsp:nvSpPr>
      <dsp:spPr>
        <a:xfrm>
          <a:off x="4899667" y="2003806"/>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Lack of effective language </a:t>
          </a:r>
        </a:p>
      </dsp:txBody>
      <dsp:txXfrm>
        <a:off x="4899667" y="2003806"/>
        <a:ext cx="1800000" cy="1575000"/>
      </dsp:txXfrm>
    </dsp:sp>
    <dsp:sp modelId="{4AA2D8E2-FE8F-4BCC-91D3-CED5E7314681}">
      <dsp:nvSpPr>
        <dsp:cNvPr id="0" name=""/>
        <dsp:cNvSpPr/>
      </dsp:nvSpPr>
      <dsp:spPr>
        <a:xfrm>
          <a:off x="7509667" y="77253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53AAA-08E7-4115-8F1E-4EDE68CB3B49}">
      <dsp:nvSpPr>
        <dsp:cNvPr id="0" name=""/>
        <dsp:cNvSpPr/>
      </dsp:nvSpPr>
      <dsp:spPr>
        <a:xfrm>
          <a:off x="7014667" y="2003806"/>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Lack of knowledge, clinical guidance or training </a:t>
          </a:r>
        </a:p>
      </dsp:txBody>
      <dsp:txXfrm>
        <a:off x="7014667" y="2003806"/>
        <a:ext cx="1800000" cy="1575000"/>
      </dsp:txXfrm>
    </dsp:sp>
    <dsp:sp modelId="{B1111A8D-931F-468E-8C6F-FEB9834FBFF7}">
      <dsp:nvSpPr>
        <dsp:cNvPr id="0" name=""/>
        <dsp:cNvSpPr/>
      </dsp:nvSpPr>
      <dsp:spPr>
        <a:xfrm>
          <a:off x="9624667" y="772531"/>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FEFF6-703B-4E6F-8CE4-E36048EC64A6}">
      <dsp:nvSpPr>
        <dsp:cNvPr id="0" name=""/>
        <dsp:cNvSpPr/>
      </dsp:nvSpPr>
      <dsp:spPr>
        <a:xfrm>
          <a:off x="9129667" y="2003806"/>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Fear of patient perception of “giving up” or “withdrawal of care” </a:t>
          </a:r>
        </a:p>
      </dsp:txBody>
      <dsp:txXfrm>
        <a:off x="9129667" y="2003806"/>
        <a:ext cx="1800000" cy="157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658E9-75DB-4E71-80F0-0EB41E3D558B}">
      <dsp:nvSpPr>
        <dsp:cNvPr id="0" name=""/>
        <dsp:cNvSpPr/>
      </dsp:nvSpPr>
      <dsp:spPr>
        <a:xfrm>
          <a:off x="697934" y="195669"/>
          <a:ext cx="2161687" cy="216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40198-A1E6-4A4A-8D44-83066A159718}">
      <dsp:nvSpPr>
        <dsp:cNvPr id="0" name=""/>
        <dsp:cNvSpPr/>
      </dsp:nvSpPr>
      <dsp:spPr>
        <a:xfrm>
          <a:off x="1158622" y="656356"/>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B383E-5B58-470B-972E-1082C642186A}">
      <dsp:nvSpPr>
        <dsp:cNvPr id="0" name=""/>
        <dsp:cNvSpPr/>
      </dsp:nvSpPr>
      <dsp:spPr>
        <a:xfrm>
          <a:off x="6903" y="3030669"/>
          <a:ext cx="35437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Psychological connection to meds vs. burden of polypharmacy </a:t>
          </a:r>
        </a:p>
      </dsp:txBody>
      <dsp:txXfrm>
        <a:off x="6903" y="3030669"/>
        <a:ext cx="3543750" cy="1125000"/>
      </dsp:txXfrm>
    </dsp:sp>
    <dsp:sp modelId="{F92AFAE9-F7F7-461A-8414-474BE2682C45}">
      <dsp:nvSpPr>
        <dsp:cNvPr id="0" name=""/>
        <dsp:cNvSpPr/>
      </dsp:nvSpPr>
      <dsp:spPr>
        <a:xfrm>
          <a:off x="4861841" y="195669"/>
          <a:ext cx="2161687" cy="216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B956A-7796-44B3-AC24-D29A6C97911A}">
      <dsp:nvSpPr>
        <dsp:cNvPr id="0" name=""/>
        <dsp:cNvSpPr/>
      </dsp:nvSpPr>
      <dsp:spPr>
        <a:xfrm>
          <a:off x="5322528" y="656356"/>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C784F7-6C6A-4222-BDD1-187885F47432}">
      <dsp:nvSpPr>
        <dsp:cNvPr id="0" name=""/>
        <dsp:cNvSpPr/>
      </dsp:nvSpPr>
      <dsp:spPr>
        <a:xfrm>
          <a:off x="4170809" y="3030669"/>
          <a:ext cx="35437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Most then 90% of older adults are willing to stop their medications if they are told by their provider this is safe </a:t>
          </a:r>
        </a:p>
      </dsp:txBody>
      <dsp:txXfrm>
        <a:off x="4170809" y="3030669"/>
        <a:ext cx="3543750" cy="1125000"/>
      </dsp:txXfrm>
    </dsp:sp>
    <dsp:sp modelId="{B4A96C50-6F0E-4D4F-AFA3-43CF05C73817}">
      <dsp:nvSpPr>
        <dsp:cNvPr id="0" name=""/>
        <dsp:cNvSpPr/>
      </dsp:nvSpPr>
      <dsp:spPr>
        <a:xfrm>
          <a:off x="9025747" y="195669"/>
          <a:ext cx="2161687" cy="216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A797B0-C263-4B55-B08F-016637222601}">
      <dsp:nvSpPr>
        <dsp:cNvPr id="0" name=""/>
        <dsp:cNvSpPr/>
      </dsp:nvSpPr>
      <dsp:spPr>
        <a:xfrm>
          <a:off x="9486434" y="656356"/>
          <a:ext cx="1240312" cy="1240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6F936-4EBC-4791-AE17-B18D64E44A54}">
      <dsp:nvSpPr>
        <dsp:cNvPr id="0" name=""/>
        <dsp:cNvSpPr/>
      </dsp:nvSpPr>
      <dsp:spPr>
        <a:xfrm>
          <a:off x="8334716" y="3030669"/>
          <a:ext cx="35437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Use validated surveys or open-ended questions</a:t>
          </a:r>
        </a:p>
      </dsp:txBody>
      <dsp:txXfrm>
        <a:off x="8334716" y="3030669"/>
        <a:ext cx="3543750" cy="112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1F71A-0284-8C4A-A03D-F7BA964D5A2C}">
      <dsp:nvSpPr>
        <dsp:cNvPr id="0" name=""/>
        <dsp:cNvSpPr/>
      </dsp:nvSpPr>
      <dsp:spPr>
        <a:xfrm>
          <a:off x="0" y="68867"/>
          <a:ext cx="4842930" cy="56160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Investigator development</a:t>
          </a:r>
        </a:p>
      </dsp:txBody>
      <dsp:txXfrm>
        <a:off x="27415" y="96282"/>
        <a:ext cx="4788100" cy="506770"/>
      </dsp:txXfrm>
    </dsp:sp>
    <dsp:sp modelId="{4B564440-C727-3548-9904-7EC328075884}">
      <dsp:nvSpPr>
        <dsp:cNvPr id="0" name=""/>
        <dsp:cNvSpPr/>
      </dsp:nvSpPr>
      <dsp:spPr>
        <a:xfrm>
          <a:off x="0" y="716867"/>
          <a:ext cx="4842930" cy="561600"/>
        </a:xfrm>
        <a:prstGeom prst="roundRect">
          <a:avLst/>
        </a:prstGeom>
        <a:solidFill>
          <a:schemeClr val="accent2">
            <a:shade val="80000"/>
            <a:hueOff val="-75834"/>
            <a:satOff val="1418"/>
            <a:lumOff val="452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Grant opportunities for researchers</a:t>
          </a:r>
        </a:p>
      </dsp:txBody>
      <dsp:txXfrm>
        <a:off x="27415" y="744282"/>
        <a:ext cx="4788100" cy="506770"/>
      </dsp:txXfrm>
    </dsp:sp>
    <dsp:sp modelId="{D9D46FD4-D576-C54B-8105-0458F0FA3097}">
      <dsp:nvSpPr>
        <dsp:cNvPr id="0" name=""/>
        <dsp:cNvSpPr/>
      </dsp:nvSpPr>
      <dsp:spPr>
        <a:xfrm>
          <a:off x="0" y="1364867"/>
          <a:ext cx="4842930" cy="561600"/>
        </a:xfrm>
        <a:prstGeom prst="roundRect">
          <a:avLst/>
        </a:prstGeom>
        <a:solidFill>
          <a:schemeClr val="accent2">
            <a:shade val="80000"/>
            <a:hueOff val="-151668"/>
            <a:satOff val="2837"/>
            <a:lumOff val="90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Resources for clinicians </a:t>
          </a:r>
        </a:p>
      </dsp:txBody>
      <dsp:txXfrm>
        <a:off x="27415" y="1392282"/>
        <a:ext cx="4788100" cy="506770"/>
      </dsp:txXfrm>
    </dsp:sp>
    <dsp:sp modelId="{16B99B09-5C28-AF4C-B79D-47D0E1F98AC5}">
      <dsp:nvSpPr>
        <dsp:cNvPr id="0" name=""/>
        <dsp:cNvSpPr/>
      </dsp:nvSpPr>
      <dsp:spPr>
        <a:xfrm>
          <a:off x="0" y="2012867"/>
          <a:ext cx="4842930" cy="561600"/>
        </a:xfrm>
        <a:prstGeom prst="roundRect">
          <a:avLst/>
        </a:prstGeom>
        <a:solidFill>
          <a:schemeClr val="accent2">
            <a:shade val="80000"/>
            <a:hueOff val="-227502"/>
            <a:satOff val="4255"/>
            <a:lumOff val="13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Research help/literature search review help</a:t>
          </a:r>
        </a:p>
      </dsp:txBody>
      <dsp:txXfrm>
        <a:off x="27415" y="2040282"/>
        <a:ext cx="4788100" cy="506770"/>
      </dsp:txXfrm>
    </dsp:sp>
    <dsp:sp modelId="{78D89578-E065-DB46-B2D9-0760A968D821}">
      <dsp:nvSpPr>
        <dsp:cNvPr id="0" name=""/>
        <dsp:cNvSpPr/>
      </dsp:nvSpPr>
      <dsp:spPr>
        <a:xfrm>
          <a:off x="0" y="2660867"/>
          <a:ext cx="4842930" cy="561600"/>
        </a:xfrm>
        <a:prstGeom prst="roundRect">
          <a:avLst/>
        </a:prstGeom>
        <a:solidFill>
          <a:schemeClr val="accent2">
            <a:shade val="80000"/>
            <a:hueOff val="-303336"/>
            <a:satOff val="5673"/>
            <a:lumOff val="180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Repository of literature on deprescribing </a:t>
          </a:r>
        </a:p>
      </dsp:txBody>
      <dsp:txXfrm>
        <a:off x="27415" y="2688282"/>
        <a:ext cx="4788100" cy="506770"/>
      </dsp:txXfrm>
    </dsp:sp>
    <dsp:sp modelId="{5B6D2C79-9176-E94D-904A-C59239ABBA79}">
      <dsp:nvSpPr>
        <dsp:cNvPr id="0" name=""/>
        <dsp:cNvSpPr/>
      </dsp:nvSpPr>
      <dsp:spPr>
        <a:xfrm>
          <a:off x="0" y="3308867"/>
          <a:ext cx="4842930" cy="561600"/>
        </a:xfrm>
        <a:prstGeom prst="roundRect">
          <a:avLst/>
        </a:prstGeom>
        <a:solidFill>
          <a:schemeClr val="accent2">
            <a:shade val="80000"/>
            <a:hueOff val="-379170"/>
            <a:satOff val="7092"/>
            <a:lumOff val="226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Webinars</a:t>
          </a:r>
        </a:p>
      </dsp:txBody>
      <dsp:txXfrm>
        <a:off x="27415" y="3336282"/>
        <a:ext cx="4788100" cy="506770"/>
      </dsp:txXfrm>
    </dsp:sp>
    <dsp:sp modelId="{ADF98A9F-FD1E-B74F-AA77-A1ED9C70DF73}">
      <dsp:nvSpPr>
        <dsp:cNvPr id="0" name=""/>
        <dsp:cNvSpPr/>
      </dsp:nvSpPr>
      <dsp:spPr>
        <a:xfrm>
          <a:off x="0" y="3956867"/>
          <a:ext cx="4842930" cy="561600"/>
        </a:xfrm>
        <a:prstGeom prst="roundRect">
          <a:avLst/>
        </a:prstGeom>
        <a:solidFill>
          <a:schemeClr val="accent2">
            <a:shade val="80000"/>
            <a:hueOff val="-455004"/>
            <a:satOff val="8510"/>
            <a:lumOff val="27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Working groups </a:t>
          </a:r>
        </a:p>
      </dsp:txBody>
      <dsp:txXfrm>
        <a:off x="27415" y="3984282"/>
        <a:ext cx="4788100" cy="50677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69A06-9A8C-AC44-B362-1FFE3FF7A56C}"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64447-8050-F741-9763-A07913633A00}" type="slidenum">
              <a:rPr lang="en-US" smtClean="0"/>
              <a:t>‹#›</a:t>
            </a:fld>
            <a:endParaRPr lang="en-US"/>
          </a:p>
        </p:txBody>
      </p:sp>
    </p:spTree>
    <p:extLst>
      <p:ext uri="{BB962C8B-B14F-4D97-AF65-F5344CB8AC3E}">
        <p14:creationId xmlns:p14="http://schemas.microsoft.com/office/powerpoint/2010/main" val="37325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to cite: https://</a:t>
            </a:r>
            <a:r>
              <a:rPr lang="en-US" dirty="0" err="1"/>
              <a:t>www.ncbi.nlm.nih.gov</a:t>
            </a:r>
            <a:r>
              <a:rPr lang="en-US" dirty="0"/>
              <a:t>/</a:t>
            </a:r>
            <a:r>
              <a:rPr lang="en-US" dirty="0" err="1"/>
              <a:t>pmc</a:t>
            </a:r>
            <a:r>
              <a:rPr lang="en-US" dirty="0"/>
              <a:t>/articles/PMC8961139/ </a:t>
            </a:r>
          </a:p>
        </p:txBody>
      </p:sp>
      <p:sp>
        <p:nvSpPr>
          <p:cNvPr id="4" name="Slide Number Placeholder 3"/>
          <p:cNvSpPr>
            <a:spLocks noGrp="1"/>
          </p:cNvSpPr>
          <p:nvPr>
            <p:ph type="sldNum" sz="quarter" idx="5"/>
          </p:nvPr>
        </p:nvSpPr>
        <p:spPr/>
        <p:txBody>
          <a:bodyPr/>
          <a:lstStyle/>
          <a:p>
            <a:fld id="{8254903E-7221-2245-89EA-B0F938276750}" type="slidenum">
              <a:rPr lang="en-US" smtClean="0"/>
              <a:t>4</a:t>
            </a:fld>
            <a:endParaRPr lang="en-US"/>
          </a:p>
        </p:txBody>
      </p:sp>
    </p:spTree>
    <p:extLst>
      <p:ext uri="{BB962C8B-B14F-4D97-AF65-F5344CB8AC3E}">
        <p14:creationId xmlns:p14="http://schemas.microsoft.com/office/powerpoint/2010/main" val="59433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444444"/>
                </a:solidFill>
                <a:effectLst/>
                <a:latin typeface="Karla" pitchFamily="2" charset="77"/>
              </a:rPr>
              <a:t>Direct: </a:t>
            </a:r>
            <a:r>
              <a:rPr lang="en-US" b="0" i="1" dirty="0">
                <a:solidFill>
                  <a:srgbClr val="444444"/>
                </a:solidFill>
                <a:effectLst/>
                <a:latin typeface="Karla" pitchFamily="2" charset="77"/>
              </a:rPr>
              <a:t>“I know you are taking a lot of medications, but I don’t think it’s good for you to be on this many. I want to reduce this to a more manageable number of medications for you.”</a:t>
            </a:r>
            <a:endParaRPr lang="en-US" b="0" i="0" dirty="0">
              <a:solidFill>
                <a:srgbClr val="444444"/>
              </a:solidFill>
              <a:effectLst/>
              <a:latin typeface="Karla" pitchFamily="2" charset="77"/>
            </a:endParaRPr>
          </a:p>
          <a:p>
            <a:pPr algn="l">
              <a:buFont typeface="Arial" panose="020B0604020202020204" pitchFamily="34" charset="0"/>
              <a:buChar char="•"/>
            </a:pPr>
            <a:r>
              <a:rPr lang="en-US" b="0" i="0" dirty="0">
                <a:solidFill>
                  <a:srgbClr val="444444"/>
                </a:solidFill>
                <a:effectLst/>
                <a:latin typeface="Karla" pitchFamily="2" charset="77"/>
              </a:rPr>
              <a:t>Emotional: </a:t>
            </a:r>
            <a:r>
              <a:rPr lang="en-US" b="0" i="1" dirty="0">
                <a:solidFill>
                  <a:srgbClr val="444444"/>
                </a:solidFill>
                <a:effectLst/>
                <a:latin typeface="Karla" pitchFamily="2" charset="77"/>
              </a:rPr>
              <a:t>“I am worried about your falls. Some of your medications may be hurting not helping you by clouding your mind and affecting your concentration and balance.”</a:t>
            </a:r>
            <a:endParaRPr lang="en-US" b="0" i="0" dirty="0">
              <a:solidFill>
                <a:srgbClr val="444444"/>
              </a:solidFill>
              <a:effectLst/>
              <a:latin typeface="Karla" pitchFamily="2" charset="77"/>
            </a:endParaRPr>
          </a:p>
          <a:p>
            <a:pPr algn="l">
              <a:buFont typeface="Arial" panose="020B0604020202020204" pitchFamily="34" charset="0"/>
              <a:buChar char="•"/>
            </a:pPr>
            <a:r>
              <a:rPr lang="en-US" b="0" i="0" dirty="0">
                <a:solidFill>
                  <a:srgbClr val="444444"/>
                </a:solidFill>
                <a:effectLst/>
                <a:latin typeface="Karla" pitchFamily="2" charset="77"/>
              </a:rPr>
              <a:t>Reading for Next Time: A randomized study of 303 long-term users of benzodiazepines (BZDs) showed that an interventional group who received a “Reading for Next Time” deprescribing brochure that described the risks of BZD use was significantly more likely to discontinue BZDs (number needed to treat, 4) than a control group (15). In its simplest form, “Reading for Next Time” is stating, </a:t>
            </a:r>
            <a:r>
              <a:rPr lang="en-US" b="0" i="1" dirty="0">
                <a:solidFill>
                  <a:srgbClr val="444444"/>
                </a:solidFill>
                <a:effectLst/>
                <a:latin typeface="Karla" pitchFamily="2" charset="77"/>
              </a:rPr>
              <a:t>“Here is some information regarding [medication X].  Read this prior to our next visit and we can discuss”.  </a:t>
            </a:r>
            <a:r>
              <a:rPr lang="en-US" b="0" i="0" dirty="0">
                <a:solidFill>
                  <a:srgbClr val="444444"/>
                </a:solidFill>
                <a:effectLst/>
                <a:latin typeface="Karla" pitchFamily="2" charset="77"/>
              </a:rPr>
              <a:t>Brochures are available for many medication classes via the Canadian Deprescribing Network (16). </a:t>
            </a:r>
          </a:p>
          <a:p>
            <a:endParaRPr lang="en-US" dirty="0"/>
          </a:p>
        </p:txBody>
      </p:sp>
      <p:sp>
        <p:nvSpPr>
          <p:cNvPr id="4" name="Slide Number Placeholder 3"/>
          <p:cNvSpPr>
            <a:spLocks noGrp="1"/>
          </p:cNvSpPr>
          <p:nvPr>
            <p:ph type="sldNum" sz="quarter" idx="5"/>
          </p:nvPr>
        </p:nvSpPr>
        <p:spPr/>
        <p:txBody>
          <a:bodyPr/>
          <a:lstStyle/>
          <a:p>
            <a:fld id="{8254903E-7221-2245-89EA-B0F938276750}" type="slidenum">
              <a:rPr lang="en-US" smtClean="0"/>
              <a:t>28</a:t>
            </a:fld>
            <a:endParaRPr lang="en-US"/>
          </a:p>
        </p:txBody>
      </p:sp>
    </p:spTree>
    <p:extLst>
      <p:ext uri="{BB962C8B-B14F-4D97-AF65-F5344CB8AC3E}">
        <p14:creationId xmlns:p14="http://schemas.microsoft.com/office/powerpoint/2010/main" val="56120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4903E-7221-2245-89EA-B0F938276750}" type="slidenum">
              <a:rPr lang="en-US" smtClean="0"/>
              <a:t>33</a:t>
            </a:fld>
            <a:endParaRPr lang="en-US"/>
          </a:p>
        </p:txBody>
      </p:sp>
    </p:spTree>
    <p:extLst>
      <p:ext uri="{BB962C8B-B14F-4D97-AF65-F5344CB8AC3E}">
        <p14:creationId xmlns:p14="http://schemas.microsoft.com/office/powerpoint/2010/main" val="314777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pubmed.ncbi.nlm.nih.gov</a:t>
            </a:r>
            <a:r>
              <a:rPr lang="en-US" dirty="0"/>
              <a:t>/34390339/</a:t>
            </a:r>
          </a:p>
        </p:txBody>
      </p:sp>
      <p:sp>
        <p:nvSpPr>
          <p:cNvPr id="4" name="Slide Number Placeholder 3"/>
          <p:cNvSpPr>
            <a:spLocks noGrp="1"/>
          </p:cNvSpPr>
          <p:nvPr>
            <p:ph type="sldNum" sz="quarter" idx="5"/>
          </p:nvPr>
        </p:nvSpPr>
        <p:spPr/>
        <p:txBody>
          <a:bodyPr/>
          <a:lstStyle/>
          <a:p>
            <a:fld id="{8254903E-7221-2245-89EA-B0F938276750}" type="slidenum">
              <a:rPr lang="en-US" smtClean="0"/>
              <a:t>5</a:t>
            </a:fld>
            <a:endParaRPr lang="en-US"/>
          </a:p>
        </p:txBody>
      </p:sp>
    </p:spTree>
    <p:extLst>
      <p:ext uri="{BB962C8B-B14F-4D97-AF65-F5344CB8AC3E}">
        <p14:creationId xmlns:p14="http://schemas.microsoft.com/office/powerpoint/2010/main" val="240621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4903E-7221-2245-89EA-B0F938276750}" type="slidenum">
              <a:rPr lang="en-US" smtClean="0"/>
              <a:t>10</a:t>
            </a:fld>
            <a:endParaRPr lang="en-US"/>
          </a:p>
        </p:txBody>
      </p:sp>
    </p:spTree>
    <p:extLst>
      <p:ext uri="{BB962C8B-B14F-4D97-AF65-F5344CB8AC3E}">
        <p14:creationId xmlns:p14="http://schemas.microsoft.com/office/powerpoint/2010/main" val="231750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4903E-7221-2245-89EA-B0F938276750}" type="slidenum">
              <a:rPr lang="en-US" smtClean="0"/>
              <a:t>11</a:t>
            </a:fld>
            <a:endParaRPr lang="en-US"/>
          </a:p>
        </p:txBody>
      </p:sp>
    </p:spTree>
    <p:extLst>
      <p:ext uri="{BB962C8B-B14F-4D97-AF65-F5344CB8AC3E}">
        <p14:creationId xmlns:p14="http://schemas.microsoft.com/office/powerpoint/2010/main" val="377073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254903E-7221-2245-89EA-B0F938276750}" type="slidenum">
              <a:rPr lang="en-US" smtClean="0"/>
              <a:t>12</a:t>
            </a:fld>
            <a:endParaRPr lang="en-US"/>
          </a:p>
        </p:txBody>
      </p:sp>
    </p:spTree>
    <p:extLst>
      <p:ext uri="{BB962C8B-B14F-4D97-AF65-F5344CB8AC3E}">
        <p14:creationId xmlns:p14="http://schemas.microsoft.com/office/powerpoint/2010/main" val="380091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64447-8050-F741-9763-A07913633A00}" type="slidenum">
              <a:rPr lang="en-US" smtClean="0"/>
              <a:t>15</a:t>
            </a:fld>
            <a:endParaRPr lang="en-US"/>
          </a:p>
        </p:txBody>
      </p:sp>
    </p:spTree>
    <p:extLst>
      <p:ext uri="{BB962C8B-B14F-4D97-AF65-F5344CB8AC3E}">
        <p14:creationId xmlns:p14="http://schemas.microsoft.com/office/powerpoint/2010/main" val="363211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64447-8050-F741-9763-A07913633A00}" type="slidenum">
              <a:rPr lang="en-US" smtClean="0"/>
              <a:t>21</a:t>
            </a:fld>
            <a:endParaRPr lang="en-US"/>
          </a:p>
        </p:txBody>
      </p:sp>
    </p:spTree>
    <p:extLst>
      <p:ext uri="{BB962C8B-B14F-4D97-AF65-F5344CB8AC3E}">
        <p14:creationId xmlns:p14="http://schemas.microsoft.com/office/powerpoint/2010/main" val="36551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 </a:t>
            </a:r>
            <a:r>
              <a:rPr lang="en-US" dirty="0" err="1"/>
              <a:t>tenents</a:t>
            </a:r>
            <a:r>
              <a:rPr lang="en-US" dirty="0"/>
              <a:t> of MI are” collaboration, autonomy, and evocation. We touched upon collaboration and autonomy when we discussed fortifying trust. </a:t>
            </a:r>
          </a:p>
          <a:p>
            <a:endParaRPr lang="en-US" dirty="0"/>
          </a:p>
          <a:p>
            <a:r>
              <a:rPr lang="en-US" dirty="0"/>
              <a:t>The third tenant of motivation interview is: ”</a:t>
            </a:r>
            <a:r>
              <a:rPr lang="en-US" b="0" i="1" dirty="0">
                <a:solidFill>
                  <a:srgbClr val="212121"/>
                </a:solidFill>
                <a:effectLst/>
                <a:latin typeface="Cambria" panose="02040503050406030204" pitchFamily="18" charset="0"/>
              </a:rPr>
              <a:t>Evocation.</a:t>
            </a:r>
            <a:r>
              <a:rPr lang="en-US" b="0" i="0" dirty="0">
                <a:solidFill>
                  <a:srgbClr val="212121"/>
                </a:solidFill>
                <a:effectLst/>
                <a:latin typeface="Cambria" panose="02040503050406030204" pitchFamily="18" charset="0"/>
              </a:rPr>
              <a:t> The third tenet leads clinicians to elicit information from patients about internal motivations and help them reflect on the advantages of and barriers to change. Patients are more likely to change when they, rather than health care providers, express their values, goals, and ideas for change. Clinicians, in turn, strive to elicit patients' own internal motivations to make their own decisions rather than educating or warning them about what they should or should not do.”</a:t>
            </a:r>
            <a:endParaRPr lang="en-US" dirty="0"/>
          </a:p>
        </p:txBody>
      </p:sp>
      <p:sp>
        <p:nvSpPr>
          <p:cNvPr id="4" name="Slide Number Placeholder 3"/>
          <p:cNvSpPr>
            <a:spLocks noGrp="1"/>
          </p:cNvSpPr>
          <p:nvPr>
            <p:ph type="sldNum" sz="quarter" idx="5"/>
          </p:nvPr>
        </p:nvSpPr>
        <p:spPr/>
        <p:txBody>
          <a:bodyPr/>
          <a:lstStyle/>
          <a:p>
            <a:fld id="{8254903E-7221-2245-89EA-B0F938276750}" type="slidenum">
              <a:rPr lang="en-US" smtClean="0"/>
              <a:t>25</a:t>
            </a:fld>
            <a:endParaRPr lang="en-US"/>
          </a:p>
        </p:txBody>
      </p:sp>
    </p:spTree>
    <p:extLst>
      <p:ext uri="{BB962C8B-B14F-4D97-AF65-F5344CB8AC3E}">
        <p14:creationId xmlns:p14="http://schemas.microsoft.com/office/powerpoint/2010/main" val="304525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assess someone’s interest in quality or quantity of life. This may be more relevant to patients who are near end of life, or have been faced with a life limiting illness. This may not be the case for your community dwelling older adult patients. Instead, asked about what makes them happy, what motivates them on a daily basis. Are medications at all hindering this?</a:t>
            </a:r>
          </a:p>
        </p:txBody>
      </p:sp>
      <p:sp>
        <p:nvSpPr>
          <p:cNvPr id="4" name="Slide Number Placeholder 3"/>
          <p:cNvSpPr>
            <a:spLocks noGrp="1"/>
          </p:cNvSpPr>
          <p:nvPr>
            <p:ph type="sldNum" sz="quarter" idx="5"/>
          </p:nvPr>
        </p:nvSpPr>
        <p:spPr/>
        <p:txBody>
          <a:bodyPr/>
          <a:lstStyle/>
          <a:p>
            <a:fld id="{8254903E-7221-2245-89EA-B0F938276750}" type="slidenum">
              <a:rPr lang="en-US" smtClean="0"/>
              <a:t>26</a:t>
            </a:fld>
            <a:endParaRPr lang="en-US"/>
          </a:p>
        </p:txBody>
      </p:sp>
    </p:spTree>
    <p:extLst>
      <p:ext uri="{BB962C8B-B14F-4D97-AF65-F5344CB8AC3E}">
        <p14:creationId xmlns:p14="http://schemas.microsoft.com/office/powerpoint/2010/main" val="128206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BCA9-9755-0A5B-59F7-77F0C6BEEA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887673-3C98-7BA8-ED95-1713A7823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FA55F9-702D-16E6-1BBE-52404FF5A3DE}"/>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5" name="Footer Placeholder 4">
            <a:extLst>
              <a:ext uri="{FF2B5EF4-FFF2-40B4-BE49-F238E27FC236}">
                <a16:creationId xmlns:a16="http://schemas.microsoft.com/office/drawing/2014/main" id="{B2A13054-9FD5-D331-25BD-586ABE76E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2EEF6-AF2A-9C76-35EA-6F7147B714D0}"/>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246909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74FA-4780-388D-207A-6B1752ADF3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6DC57F-8461-E2AA-2F84-A79084CBD5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099AA-F7AC-34A8-9F0F-8377F7E319B6}"/>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5" name="Footer Placeholder 4">
            <a:extLst>
              <a:ext uri="{FF2B5EF4-FFF2-40B4-BE49-F238E27FC236}">
                <a16:creationId xmlns:a16="http://schemas.microsoft.com/office/drawing/2014/main" id="{09482F0D-05B9-142D-0A65-BF9128320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4516C-EA16-19D4-2B73-FF5D12A031DB}"/>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338688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E6267-06A1-B869-F15A-F54B8046C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E11A2E-AAC3-352E-4C36-9FB2F0671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8FC54-6AAA-BCF9-DB02-F647C87A308A}"/>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5" name="Footer Placeholder 4">
            <a:extLst>
              <a:ext uri="{FF2B5EF4-FFF2-40B4-BE49-F238E27FC236}">
                <a16:creationId xmlns:a16="http://schemas.microsoft.com/office/drawing/2014/main" id="{D1DD55F1-B01F-D221-FE51-44F22CB49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5C415-51C0-7E74-F169-6DB960FE172A}"/>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19977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2487-03E4-0206-DF35-932E60060C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5FC0E-D303-2E9C-28CF-A34B4D86FB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3F807-77B1-C661-5282-157943C733BF}"/>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5" name="Footer Placeholder 4">
            <a:extLst>
              <a:ext uri="{FF2B5EF4-FFF2-40B4-BE49-F238E27FC236}">
                <a16:creationId xmlns:a16="http://schemas.microsoft.com/office/drawing/2014/main" id="{3E488115-4AA0-B07D-6648-B147966F0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3AED2-C023-5DEE-040B-8124A0EA7431}"/>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365086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1DE7-992F-9049-5673-CBA18095B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9380A-E8A6-A0CB-12AB-DE79CE9A0F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72A9AD-440E-40AF-7582-673889276B6D}"/>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5" name="Footer Placeholder 4">
            <a:extLst>
              <a:ext uri="{FF2B5EF4-FFF2-40B4-BE49-F238E27FC236}">
                <a16:creationId xmlns:a16="http://schemas.microsoft.com/office/drawing/2014/main" id="{9FB49269-A2D3-231A-F95C-26420A00C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F98F3-5125-5849-00B7-87DE9D146B93}"/>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96459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D473-1E71-28EE-6950-845489A6A4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2EC257-D8E7-555B-8DCA-B7BA14D1F5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A21C1A-21BC-DC67-8323-8DFADC8F2C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1ADE1A-2EB6-962C-116E-B3734971E6B9}"/>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6" name="Footer Placeholder 5">
            <a:extLst>
              <a:ext uri="{FF2B5EF4-FFF2-40B4-BE49-F238E27FC236}">
                <a16:creationId xmlns:a16="http://schemas.microsoft.com/office/drawing/2014/main" id="{6F7541E6-9F10-BE2D-D610-C2A7AF1B0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470A7-795E-4B86-6FD5-83E45AA59BC0}"/>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93674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E60B-A181-AF3A-17F9-DDDD14F8FE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843610-C536-F7D1-F94E-BF84E3D47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81110-C3C7-189E-AD8F-51E7C16C9E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EB6828-B643-A5B7-20FD-768B23F3E0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8F293D-48E8-64C3-77BD-A148C0341D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FBE347-7C7C-DA0C-139F-554725BA3598}"/>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8" name="Footer Placeholder 7">
            <a:extLst>
              <a:ext uri="{FF2B5EF4-FFF2-40B4-BE49-F238E27FC236}">
                <a16:creationId xmlns:a16="http://schemas.microsoft.com/office/drawing/2014/main" id="{A1C02DAC-B0A5-176D-9EE2-3E99EB3D71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8DFFB4-625F-0135-5F99-63B707EB54C6}"/>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427811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16F4-6308-6D70-99E8-9283577099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951FFD-E244-2324-F4FC-8CCC76B12295}"/>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4" name="Footer Placeholder 3">
            <a:extLst>
              <a:ext uri="{FF2B5EF4-FFF2-40B4-BE49-F238E27FC236}">
                <a16:creationId xmlns:a16="http://schemas.microsoft.com/office/drawing/2014/main" id="{809340DE-E416-608A-50DB-F3CB1EC6AB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5CC7E-4CF8-299D-3B1C-2891FB0E2265}"/>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211074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ACBA8A-C9E2-6B78-FF32-B84DD3C9D7B7}"/>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3" name="Footer Placeholder 2">
            <a:extLst>
              <a:ext uri="{FF2B5EF4-FFF2-40B4-BE49-F238E27FC236}">
                <a16:creationId xmlns:a16="http://schemas.microsoft.com/office/drawing/2014/main" id="{12CF68CF-02E5-AD93-1752-CE292A6CEC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6DBCBA-97AF-1D9A-2E09-01B577CAC939}"/>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28383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67AC-5E31-31F8-50B4-1F87AC3CA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9D1312-5E32-4045-6A19-640F861F1F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329322-7F00-0992-2E45-FA37EB471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8C013-CCD3-1001-F5D3-A9C098AAC42C}"/>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6" name="Footer Placeholder 5">
            <a:extLst>
              <a:ext uri="{FF2B5EF4-FFF2-40B4-BE49-F238E27FC236}">
                <a16:creationId xmlns:a16="http://schemas.microsoft.com/office/drawing/2014/main" id="{D38975AC-34E2-D6ED-9268-DA54189FB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74308-F2F0-1DB1-7D2E-3F1704D3E1C5}"/>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234054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5688-7617-EE55-FBB9-05D415187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5BDF4-BAB8-D0C8-7054-0C37A25E9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EC67BA-6E68-0FB1-E06F-84CB6A504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7F62B-1512-B3D2-A76F-B8524EB4F4B1}"/>
              </a:ext>
            </a:extLst>
          </p:cNvPr>
          <p:cNvSpPr>
            <a:spLocks noGrp="1"/>
          </p:cNvSpPr>
          <p:nvPr>
            <p:ph type="dt" sz="half" idx="10"/>
          </p:nvPr>
        </p:nvSpPr>
        <p:spPr/>
        <p:txBody>
          <a:bodyPr/>
          <a:lstStyle/>
          <a:p>
            <a:fld id="{D0395AA3-EE0A-7942-9781-90ED49858CB6}" type="datetimeFigureOut">
              <a:rPr lang="en-US" smtClean="0"/>
              <a:t>5/1/24</a:t>
            </a:fld>
            <a:endParaRPr lang="en-US"/>
          </a:p>
        </p:txBody>
      </p:sp>
      <p:sp>
        <p:nvSpPr>
          <p:cNvPr id="6" name="Footer Placeholder 5">
            <a:extLst>
              <a:ext uri="{FF2B5EF4-FFF2-40B4-BE49-F238E27FC236}">
                <a16:creationId xmlns:a16="http://schemas.microsoft.com/office/drawing/2014/main" id="{560ECBF6-B7BD-2918-E034-F4D3792F5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18304-75A4-30CE-35A4-118EC974F9F3}"/>
              </a:ext>
            </a:extLst>
          </p:cNvPr>
          <p:cNvSpPr>
            <a:spLocks noGrp="1"/>
          </p:cNvSpPr>
          <p:nvPr>
            <p:ph type="sldNum" sz="quarter" idx="12"/>
          </p:nvPr>
        </p:nvSpPr>
        <p:spPr/>
        <p:txBody>
          <a:bodyPr/>
          <a:lstStyle/>
          <a:p>
            <a:fld id="{67E08372-53A8-8C46-989B-4CC06B38F403}" type="slidenum">
              <a:rPr lang="en-US" smtClean="0"/>
              <a:t>‹#›</a:t>
            </a:fld>
            <a:endParaRPr lang="en-US"/>
          </a:p>
        </p:txBody>
      </p:sp>
    </p:spTree>
    <p:extLst>
      <p:ext uri="{BB962C8B-B14F-4D97-AF65-F5344CB8AC3E}">
        <p14:creationId xmlns:p14="http://schemas.microsoft.com/office/powerpoint/2010/main" val="184167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A9964-96D4-676B-77D5-E50B90D41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E066A-EB42-D900-2203-FFD42D653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A142-6AC9-77C2-6740-F82653E41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395AA3-EE0A-7942-9781-90ED49858CB6}" type="datetimeFigureOut">
              <a:rPr lang="en-US" smtClean="0"/>
              <a:t>5/1/24</a:t>
            </a:fld>
            <a:endParaRPr lang="en-US"/>
          </a:p>
        </p:txBody>
      </p:sp>
      <p:sp>
        <p:nvSpPr>
          <p:cNvPr id="5" name="Footer Placeholder 4">
            <a:extLst>
              <a:ext uri="{FF2B5EF4-FFF2-40B4-BE49-F238E27FC236}">
                <a16:creationId xmlns:a16="http://schemas.microsoft.com/office/drawing/2014/main" id="{E50631F5-EDDC-C7CB-F275-65A450DA9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8E2725-0174-ABC6-5147-4AB5E8125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E08372-53A8-8C46-989B-4CC06B38F403}" type="slidenum">
              <a:rPr lang="en-US" smtClean="0"/>
              <a:t>‹#›</a:t>
            </a:fld>
            <a:endParaRPr lang="en-US"/>
          </a:p>
        </p:txBody>
      </p:sp>
    </p:spTree>
    <p:extLst>
      <p:ext uri="{BB962C8B-B14F-4D97-AF65-F5344CB8AC3E}">
        <p14:creationId xmlns:p14="http://schemas.microsoft.com/office/powerpoint/2010/main" val="49098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springers339@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ECBC-8C24-2484-303A-779B537D1BE5}"/>
              </a:ext>
            </a:extLst>
          </p:cNvPr>
          <p:cNvSpPr>
            <a:spLocks noGrp="1"/>
          </p:cNvSpPr>
          <p:nvPr>
            <p:ph type="ctrTitle"/>
          </p:nvPr>
        </p:nvSpPr>
        <p:spPr>
          <a:xfrm>
            <a:off x="1524000" y="1786314"/>
            <a:ext cx="9144000" cy="3285371"/>
          </a:xfrm>
        </p:spPr>
        <p:txBody>
          <a:bodyPr>
            <a:normAutofit fontScale="90000"/>
          </a:bodyPr>
          <a:lstStyle/>
          <a:p>
            <a:r>
              <a:rPr lang="en-US" dirty="0">
                <a:effectLst/>
                <a:latin typeface="Calibri" panose="020F0502020204030204" pitchFamily="34" charset="0"/>
                <a:cs typeface="Calibri" panose="020F0502020204030204" pitchFamily="34" charset="0"/>
              </a:rPr>
              <a:t>Having the Deprescribing Discussion: Empowering yourself and your patients to</a:t>
            </a:r>
            <a:br>
              <a:rPr lang="en-US" dirty="0">
                <a:effectLst/>
                <a:latin typeface="Calibri" panose="020F0502020204030204" pitchFamily="34" charset="0"/>
                <a:cs typeface="Calibri" panose="020F0502020204030204" pitchFamily="34" charset="0"/>
              </a:rPr>
            </a:br>
            <a:r>
              <a:rPr lang="en-US" dirty="0">
                <a:effectLst/>
                <a:latin typeface="Calibri" panose="020F0502020204030204" pitchFamily="34" charset="0"/>
                <a:cs typeface="Calibri" panose="020F0502020204030204" pitchFamily="34" charset="0"/>
              </a:rPr>
              <a:t>optimize medications</a:t>
            </a:r>
          </a:p>
        </p:txBody>
      </p:sp>
      <p:sp>
        <p:nvSpPr>
          <p:cNvPr id="3" name="Subtitle 2">
            <a:extLst>
              <a:ext uri="{FF2B5EF4-FFF2-40B4-BE49-F238E27FC236}">
                <a16:creationId xmlns:a16="http://schemas.microsoft.com/office/drawing/2014/main" id="{45F0E837-FDCC-9BF0-9517-2C60EC078443}"/>
              </a:ext>
            </a:extLst>
          </p:cNvPr>
          <p:cNvSpPr>
            <a:spLocks noGrp="1"/>
          </p:cNvSpPr>
          <p:nvPr>
            <p:ph type="subTitle" idx="1"/>
          </p:nvPr>
        </p:nvSpPr>
        <p:spPr>
          <a:xfrm>
            <a:off x="1524000" y="5045825"/>
            <a:ext cx="9144000" cy="1655762"/>
          </a:xfrm>
        </p:spPr>
        <p:txBody>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Sydney Springer, Pharm.D., M.S., BCPS, BCGP</a:t>
            </a:r>
          </a:p>
        </p:txBody>
      </p:sp>
    </p:spTree>
    <p:extLst>
      <p:ext uri="{BB962C8B-B14F-4D97-AF65-F5344CB8AC3E}">
        <p14:creationId xmlns:p14="http://schemas.microsoft.com/office/powerpoint/2010/main" val="41799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6B17-C927-9FF3-378D-8EC5FEA64469}"/>
              </a:ext>
            </a:extLst>
          </p:cNvPr>
          <p:cNvSpPr>
            <a:spLocks noGrp="1"/>
          </p:cNvSpPr>
          <p:nvPr>
            <p:ph type="title"/>
          </p:nvPr>
        </p:nvSpPr>
        <p:spPr/>
        <p:txBody>
          <a:bodyPr/>
          <a:lstStyle/>
          <a:p>
            <a:r>
              <a:rPr lang="en-US" dirty="0"/>
              <a:t>Perceived Barriers by Patients</a:t>
            </a:r>
          </a:p>
        </p:txBody>
      </p:sp>
      <p:sp>
        <p:nvSpPr>
          <p:cNvPr id="3" name="Content Placeholder 2">
            <a:extLst>
              <a:ext uri="{FF2B5EF4-FFF2-40B4-BE49-F238E27FC236}">
                <a16:creationId xmlns:a16="http://schemas.microsoft.com/office/drawing/2014/main" id="{13E40216-6C51-5911-2DB5-FF63A4A57525}"/>
              </a:ext>
            </a:extLst>
          </p:cNvPr>
          <p:cNvSpPr>
            <a:spLocks noGrp="1"/>
          </p:cNvSpPr>
          <p:nvPr>
            <p:ph idx="1"/>
          </p:nvPr>
        </p:nvSpPr>
        <p:spPr/>
        <p:txBody>
          <a:bodyPr>
            <a:normAutofit fontScale="85000" lnSpcReduction="20000"/>
          </a:bodyPr>
          <a:lstStyle/>
          <a:p>
            <a:pPr marL="0" indent="0">
              <a:buNone/>
            </a:pPr>
            <a:r>
              <a:rPr lang="en-US" b="1" dirty="0"/>
              <a:t>Clinical Inertia: </a:t>
            </a:r>
          </a:p>
          <a:p>
            <a:pPr marL="0" indent="0">
              <a:buNone/>
            </a:pPr>
            <a:r>
              <a:rPr lang="en-US" i="1" dirty="0"/>
              <a:t>“I feel well now, obviously all of my drugs are needed” </a:t>
            </a:r>
          </a:p>
          <a:p>
            <a:pPr marL="0" indent="0">
              <a:buNone/>
            </a:pPr>
            <a:endParaRPr lang="en-US" i="1" dirty="0"/>
          </a:p>
          <a:p>
            <a:pPr marL="0" indent="0">
              <a:buNone/>
            </a:pPr>
            <a:r>
              <a:rPr lang="en-US" i="1" dirty="0"/>
              <a:t>”I’d generally love to stop medication! But I need the painkiller and proton pump inhibitor.” </a:t>
            </a:r>
          </a:p>
          <a:p>
            <a:pPr marL="0" indent="0">
              <a:buNone/>
            </a:pPr>
            <a:endParaRPr lang="en-US" dirty="0"/>
          </a:p>
          <a:p>
            <a:pPr marL="0" indent="0">
              <a:buNone/>
            </a:pPr>
            <a:r>
              <a:rPr lang="en-US" b="1" dirty="0"/>
              <a:t>Fragmented care: </a:t>
            </a:r>
          </a:p>
          <a:p>
            <a:pPr marL="0" indent="0">
              <a:buNone/>
            </a:pPr>
            <a:r>
              <a:rPr lang="en-US" i="1" dirty="0"/>
              <a:t>“Each and every doctor takes care of their medications – almost one specialist for every drug.”</a:t>
            </a:r>
          </a:p>
          <a:p>
            <a:pPr marL="0" indent="0">
              <a:buNone/>
            </a:pPr>
            <a:endParaRPr lang="en-US" i="1" dirty="0"/>
          </a:p>
          <a:p>
            <a:pPr marL="0" indent="0">
              <a:buNone/>
            </a:pPr>
            <a:r>
              <a:rPr lang="en-US" b="1" dirty="0"/>
              <a:t>Acceptance of Burden: </a:t>
            </a:r>
          </a:p>
          <a:p>
            <a:pPr marL="0" indent="0">
              <a:buNone/>
            </a:pPr>
            <a:r>
              <a:rPr lang="en-US" i="1" dirty="0"/>
              <a:t>“First I didn’t like the fact, but now I accepted that I need them.”</a:t>
            </a:r>
          </a:p>
        </p:txBody>
      </p:sp>
      <p:sp>
        <p:nvSpPr>
          <p:cNvPr id="12" name="TextBox 11">
            <a:extLst>
              <a:ext uri="{FF2B5EF4-FFF2-40B4-BE49-F238E27FC236}">
                <a16:creationId xmlns:a16="http://schemas.microsoft.com/office/drawing/2014/main" id="{8CEE0E3A-B141-54CC-90EF-866AC87151E8}"/>
              </a:ext>
            </a:extLst>
          </p:cNvPr>
          <p:cNvSpPr txBox="1"/>
          <p:nvPr/>
        </p:nvSpPr>
        <p:spPr>
          <a:xfrm>
            <a:off x="633046" y="6123543"/>
            <a:ext cx="11558954" cy="738664"/>
          </a:xfrm>
          <a:prstGeom prst="rect">
            <a:avLst/>
          </a:prstGeom>
          <a:noFill/>
        </p:spPr>
        <p:txBody>
          <a:bodyPr wrap="square" rtlCol="0">
            <a:spAutoFit/>
          </a:bodyPr>
          <a:lstStyle/>
          <a:p>
            <a:pPr algn="r"/>
            <a:r>
              <a:rPr lang="en-US" sz="1400" dirty="0" err="1"/>
              <a:t>Zechmann</a:t>
            </a:r>
            <a:r>
              <a:rPr lang="en-US" sz="1400" dirty="0"/>
              <a:t> S, et al. BMC Fam </a:t>
            </a:r>
            <a:r>
              <a:rPr lang="en-US" sz="1400" dirty="0" err="1"/>
              <a:t>Pract</a:t>
            </a:r>
            <a:r>
              <a:rPr lang="en-US" sz="1400" dirty="0"/>
              <a:t>. 2019 May 14; 20(1):64. </a:t>
            </a:r>
          </a:p>
          <a:p>
            <a:pPr algn="r"/>
            <a:r>
              <a:rPr lang="en-US" sz="1400" dirty="0"/>
              <a:t>Pollak KI. J </a:t>
            </a:r>
            <a:r>
              <a:rPr lang="en-US" sz="1400" dirty="0" err="1"/>
              <a:t>Palliat</a:t>
            </a:r>
            <a:r>
              <a:rPr lang="en-US" sz="1400" dirty="0"/>
              <a:t> Med. 2011 May; 14(5):587-92. </a:t>
            </a:r>
          </a:p>
          <a:p>
            <a:pPr algn="r"/>
            <a:r>
              <a:rPr lang="en-US" sz="1400" dirty="0"/>
              <a:t>Collier KS, et al. Home Healthcare Nurse. Oct 2013; 31(9_:518-24. </a:t>
            </a:r>
          </a:p>
        </p:txBody>
      </p:sp>
    </p:spTree>
    <p:extLst>
      <p:ext uri="{BB962C8B-B14F-4D97-AF65-F5344CB8AC3E}">
        <p14:creationId xmlns:p14="http://schemas.microsoft.com/office/powerpoint/2010/main" val="308392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8A305-41FB-81DC-4B65-8D24D9D945BA}"/>
              </a:ext>
            </a:extLst>
          </p:cNvPr>
          <p:cNvSpPr>
            <a:spLocks noGrp="1"/>
          </p:cNvSpPr>
          <p:nvPr>
            <p:ph type="title"/>
          </p:nvPr>
        </p:nvSpPr>
        <p:spPr/>
        <p:txBody>
          <a:bodyPr/>
          <a:lstStyle/>
          <a:p>
            <a:r>
              <a:rPr lang="en-US" dirty="0"/>
              <a:t>Additional Perceived Barriers</a:t>
            </a:r>
          </a:p>
        </p:txBody>
      </p:sp>
      <p:sp>
        <p:nvSpPr>
          <p:cNvPr id="3" name="Content Placeholder 2">
            <a:extLst>
              <a:ext uri="{FF2B5EF4-FFF2-40B4-BE49-F238E27FC236}">
                <a16:creationId xmlns:a16="http://schemas.microsoft.com/office/drawing/2014/main" id="{CFBBA173-AF18-5901-4A8B-15C538417631}"/>
              </a:ext>
            </a:extLst>
          </p:cNvPr>
          <p:cNvSpPr>
            <a:spLocks noGrp="1"/>
          </p:cNvSpPr>
          <p:nvPr>
            <p:ph idx="1"/>
          </p:nvPr>
        </p:nvSpPr>
        <p:spPr/>
        <p:txBody>
          <a:bodyPr/>
          <a:lstStyle/>
          <a:p>
            <a:r>
              <a:rPr lang="en-US" dirty="0"/>
              <a:t>Lack of trust </a:t>
            </a:r>
          </a:p>
          <a:p>
            <a:r>
              <a:rPr lang="en-US" dirty="0"/>
              <a:t>Confusion about their goals of care and treatment targets</a:t>
            </a:r>
          </a:p>
          <a:p>
            <a:r>
              <a:rPr lang="en-US" dirty="0"/>
              <a:t>Difficulty assessing benefit of one medication amongst many </a:t>
            </a:r>
          </a:p>
          <a:p>
            <a:r>
              <a:rPr lang="en-US" dirty="0"/>
              <a:t>Fear of stopping </a:t>
            </a:r>
          </a:p>
          <a:p>
            <a:r>
              <a:rPr lang="en-US" dirty="0"/>
              <a:t>Lack of time or monitoring available</a:t>
            </a:r>
          </a:p>
          <a:p>
            <a:r>
              <a:rPr lang="en-US" dirty="0"/>
              <a:t>Perception that provider would stop medication if they felt it was necessary </a:t>
            </a:r>
          </a:p>
          <a:p>
            <a:endParaRPr lang="en-US" dirty="0"/>
          </a:p>
          <a:p>
            <a:endParaRPr lang="en-US" dirty="0"/>
          </a:p>
        </p:txBody>
      </p:sp>
      <p:sp>
        <p:nvSpPr>
          <p:cNvPr id="12" name="TextBox 11">
            <a:extLst>
              <a:ext uri="{FF2B5EF4-FFF2-40B4-BE49-F238E27FC236}">
                <a16:creationId xmlns:a16="http://schemas.microsoft.com/office/drawing/2014/main" id="{CBA2B02F-D498-336A-9E28-2AA90EF12DBC}"/>
              </a:ext>
            </a:extLst>
          </p:cNvPr>
          <p:cNvSpPr txBox="1"/>
          <p:nvPr/>
        </p:nvSpPr>
        <p:spPr>
          <a:xfrm>
            <a:off x="0" y="6486958"/>
            <a:ext cx="6353908" cy="369332"/>
          </a:xfrm>
          <a:prstGeom prst="rect">
            <a:avLst/>
          </a:prstGeom>
          <a:noFill/>
        </p:spPr>
        <p:txBody>
          <a:bodyPr wrap="square" rtlCol="0">
            <a:spAutoFit/>
          </a:bodyPr>
          <a:lstStyle/>
          <a:p>
            <a:r>
              <a:rPr lang="en-US" dirty="0" err="1"/>
              <a:t>Crutzen</a:t>
            </a:r>
            <a:r>
              <a:rPr lang="en-US" dirty="0"/>
              <a:t> S, et al. Front </a:t>
            </a:r>
            <a:r>
              <a:rPr lang="en-US" dirty="0" err="1"/>
              <a:t>Pharmacol</a:t>
            </a:r>
            <a:r>
              <a:rPr lang="en-US" dirty="0"/>
              <a:t>. 2020 Aug 20;11:1268. </a:t>
            </a:r>
          </a:p>
        </p:txBody>
      </p:sp>
    </p:spTree>
    <p:extLst>
      <p:ext uri="{BB962C8B-B14F-4D97-AF65-F5344CB8AC3E}">
        <p14:creationId xmlns:p14="http://schemas.microsoft.com/office/powerpoint/2010/main" val="155161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AB37-2735-B018-0ECB-01177ECB8149}"/>
              </a:ext>
            </a:extLst>
          </p:cNvPr>
          <p:cNvSpPr>
            <a:spLocks noGrp="1"/>
          </p:cNvSpPr>
          <p:nvPr>
            <p:ph type="title"/>
          </p:nvPr>
        </p:nvSpPr>
        <p:spPr/>
        <p:txBody>
          <a:bodyPr/>
          <a:lstStyle/>
          <a:p>
            <a:r>
              <a:rPr lang="en-US" dirty="0"/>
              <a:t>Perceived Enablers by Patients </a:t>
            </a:r>
          </a:p>
        </p:txBody>
      </p:sp>
      <p:sp>
        <p:nvSpPr>
          <p:cNvPr id="3" name="Content Placeholder 2">
            <a:extLst>
              <a:ext uri="{FF2B5EF4-FFF2-40B4-BE49-F238E27FC236}">
                <a16:creationId xmlns:a16="http://schemas.microsoft.com/office/drawing/2014/main" id="{2B13CAF5-546D-3441-CB2C-5DBE823BCDDC}"/>
              </a:ext>
            </a:extLst>
          </p:cNvPr>
          <p:cNvSpPr>
            <a:spLocks noGrp="1"/>
          </p:cNvSpPr>
          <p:nvPr>
            <p:ph idx="1"/>
          </p:nvPr>
        </p:nvSpPr>
        <p:spPr/>
        <p:txBody>
          <a:bodyPr/>
          <a:lstStyle/>
          <a:p>
            <a:r>
              <a:rPr lang="en-US" dirty="0"/>
              <a:t>Fear or perceived negative belief about medications</a:t>
            </a:r>
          </a:p>
          <a:p>
            <a:r>
              <a:rPr lang="en-US" dirty="0"/>
              <a:t>Medication burden </a:t>
            </a:r>
          </a:p>
          <a:p>
            <a:r>
              <a:rPr lang="en-US" dirty="0"/>
              <a:t>Prior side effects</a:t>
            </a:r>
          </a:p>
          <a:p>
            <a:r>
              <a:rPr lang="en-US" dirty="0"/>
              <a:t>Patient is feeling well</a:t>
            </a:r>
          </a:p>
          <a:p>
            <a:r>
              <a:rPr lang="en-US" dirty="0"/>
              <a:t>Prior positive experience stopping medication(s)</a:t>
            </a:r>
          </a:p>
          <a:p>
            <a:r>
              <a:rPr lang="en-US" dirty="0"/>
              <a:t>Provider brings up stopping the medication </a:t>
            </a:r>
          </a:p>
          <a:p>
            <a:r>
              <a:rPr lang="en-US" dirty="0"/>
              <a:t>Proper follow-up and monitoring upon discontinuation planned </a:t>
            </a:r>
          </a:p>
          <a:p>
            <a:endParaRPr lang="en-US" dirty="0"/>
          </a:p>
          <a:p>
            <a:endParaRPr lang="en-US" dirty="0"/>
          </a:p>
        </p:txBody>
      </p:sp>
      <p:sp>
        <p:nvSpPr>
          <p:cNvPr id="12" name="TextBox 11">
            <a:extLst>
              <a:ext uri="{FF2B5EF4-FFF2-40B4-BE49-F238E27FC236}">
                <a16:creationId xmlns:a16="http://schemas.microsoft.com/office/drawing/2014/main" id="{5E6F61F8-5B44-3C52-E496-86809353E73C}"/>
              </a:ext>
            </a:extLst>
          </p:cNvPr>
          <p:cNvSpPr txBox="1"/>
          <p:nvPr/>
        </p:nvSpPr>
        <p:spPr>
          <a:xfrm>
            <a:off x="0" y="6486958"/>
            <a:ext cx="6353908" cy="369332"/>
          </a:xfrm>
          <a:prstGeom prst="rect">
            <a:avLst/>
          </a:prstGeom>
          <a:noFill/>
        </p:spPr>
        <p:txBody>
          <a:bodyPr wrap="square" rtlCol="0">
            <a:spAutoFit/>
          </a:bodyPr>
          <a:lstStyle/>
          <a:p>
            <a:r>
              <a:rPr lang="en-US" dirty="0" err="1"/>
              <a:t>Crutzen</a:t>
            </a:r>
            <a:r>
              <a:rPr lang="en-US" dirty="0"/>
              <a:t> S, et al. Front </a:t>
            </a:r>
            <a:r>
              <a:rPr lang="en-US" dirty="0" err="1"/>
              <a:t>Pharmacol</a:t>
            </a:r>
            <a:r>
              <a:rPr lang="en-US" dirty="0"/>
              <a:t>. 2020 Aug 20;11:1268. </a:t>
            </a:r>
          </a:p>
        </p:txBody>
      </p:sp>
    </p:spTree>
    <p:extLst>
      <p:ext uri="{BB962C8B-B14F-4D97-AF65-F5344CB8AC3E}">
        <p14:creationId xmlns:p14="http://schemas.microsoft.com/office/powerpoint/2010/main" val="305689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0FBF-BDA4-462F-7C10-0F72D60C25F5}"/>
              </a:ext>
            </a:extLst>
          </p:cNvPr>
          <p:cNvSpPr>
            <a:spLocks noGrp="1"/>
          </p:cNvSpPr>
          <p:nvPr>
            <p:ph type="title"/>
          </p:nvPr>
        </p:nvSpPr>
        <p:spPr/>
        <p:txBody>
          <a:bodyPr>
            <a:normAutofit/>
          </a:bodyPr>
          <a:lstStyle/>
          <a:p>
            <a:pPr algn="ctr"/>
            <a:r>
              <a:rPr lang="en-US" dirty="0"/>
              <a:t>Break “Barriers” and Support “Enablers” with the Proper Resources</a:t>
            </a:r>
          </a:p>
        </p:txBody>
      </p:sp>
    </p:spTree>
    <p:extLst>
      <p:ext uri="{BB962C8B-B14F-4D97-AF65-F5344CB8AC3E}">
        <p14:creationId xmlns:p14="http://schemas.microsoft.com/office/powerpoint/2010/main" val="405566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2C6E-4CC5-6F74-B665-7A096545D301}"/>
              </a:ext>
            </a:extLst>
          </p:cNvPr>
          <p:cNvSpPr>
            <a:spLocks noGrp="1"/>
          </p:cNvSpPr>
          <p:nvPr>
            <p:ph type="title"/>
          </p:nvPr>
        </p:nvSpPr>
        <p:spPr/>
        <p:txBody>
          <a:bodyPr/>
          <a:lstStyle/>
          <a:p>
            <a:r>
              <a:rPr lang="en-US" dirty="0" err="1"/>
              <a:t>Deprescribing.Org</a:t>
            </a:r>
            <a:endParaRPr lang="en-US" dirty="0"/>
          </a:p>
        </p:txBody>
      </p:sp>
      <p:pic>
        <p:nvPicPr>
          <p:cNvPr id="5" name="Picture 4" descr="A screenshot of a website&#10;&#10;Description automatically generated">
            <a:extLst>
              <a:ext uri="{FF2B5EF4-FFF2-40B4-BE49-F238E27FC236}">
                <a16:creationId xmlns:a16="http://schemas.microsoft.com/office/drawing/2014/main" id="{D60CD910-4015-7FB1-44DB-0A1E07A3E9DD}"/>
              </a:ext>
            </a:extLst>
          </p:cNvPr>
          <p:cNvPicPr>
            <a:picLocks noChangeAspect="1"/>
          </p:cNvPicPr>
          <p:nvPr/>
        </p:nvPicPr>
        <p:blipFill>
          <a:blip r:embed="rId2"/>
          <a:stretch>
            <a:fillRect/>
          </a:stretch>
        </p:blipFill>
        <p:spPr>
          <a:xfrm>
            <a:off x="709772" y="1690688"/>
            <a:ext cx="10772456" cy="4391777"/>
          </a:xfrm>
          <a:prstGeom prst="rect">
            <a:avLst/>
          </a:prstGeom>
        </p:spPr>
      </p:pic>
    </p:spTree>
    <p:extLst>
      <p:ext uri="{BB962C8B-B14F-4D97-AF65-F5344CB8AC3E}">
        <p14:creationId xmlns:p14="http://schemas.microsoft.com/office/powerpoint/2010/main" val="325554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2890-17E4-7EE8-3115-DD9BD8C1EFB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Clinical Deprescribing Algorithms</a:t>
            </a:r>
          </a:p>
        </p:txBody>
      </p:sp>
      <p:pic>
        <p:nvPicPr>
          <p:cNvPr id="5" name="Picture 4">
            <a:extLst>
              <a:ext uri="{FF2B5EF4-FFF2-40B4-BE49-F238E27FC236}">
                <a16:creationId xmlns:a16="http://schemas.microsoft.com/office/drawing/2014/main" id="{AAC58715-E277-4253-3568-5EAF42303EC8}"/>
              </a:ext>
            </a:extLst>
          </p:cNvPr>
          <p:cNvPicPr>
            <a:picLocks noChangeAspect="1"/>
          </p:cNvPicPr>
          <p:nvPr/>
        </p:nvPicPr>
        <p:blipFill>
          <a:blip r:embed="rId3"/>
          <a:stretch>
            <a:fillRect/>
          </a:stretch>
        </p:blipFill>
        <p:spPr>
          <a:xfrm>
            <a:off x="4210692" y="201929"/>
            <a:ext cx="7786546" cy="6016877"/>
          </a:xfrm>
          <a:prstGeom prst="rect">
            <a:avLst/>
          </a:prstGeom>
        </p:spPr>
      </p:pic>
    </p:spTree>
    <p:extLst>
      <p:ext uri="{BB962C8B-B14F-4D97-AF65-F5344CB8AC3E}">
        <p14:creationId xmlns:p14="http://schemas.microsoft.com/office/powerpoint/2010/main" val="332527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0C3B-748D-9D4B-8998-A28872E4E181}"/>
              </a:ext>
            </a:extLst>
          </p:cNvPr>
          <p:cNvSpPr>
            <a:spLocks noGrp="1"/>
          </p:cNvSpPr>
          <p:nvPr>
            <p:ph type="title"/>
          </p:nvPr>
        </p:nvSpPr>
        <p:spPr/>
        <p:txBody>
          <a:bodyPr/>
          <a:lstStyle/>
          <a:p>
            <a:r>
              <a:rPr lang="en-US" dirty="0"/>
              <a:t>There is an App for that!</a:t>
            </a:r>
          </a:p>
        </p:txBody>
      </p:sp>
      <p:pic>
        <p:nvPicPr>
          <p:cNvPr id="4" name="Picture 2" descr="https://lh4.googleusercontent.com/2g6q9lR_U8Fl9o9SVVJ-ZCGJRAw8gOgJ7Kvdc9b8_c7DJrZilQO9yAixwWF1XOGndG7an1hcXejzjFiiDhxVSUaJDcWjNeBwsk7IHbXMB1JskflvWvjlxgOgj3yH1PiVTaGNwBBwpx0">
            <a:extLst>
              <a:ext uri="{FF2B5EF4-FFF2-40B4-BE49-F238E27FC236}">
                <a16:creationId xmlns:a16="http://schemas.microsoft.com/office/drawing/2014/main" id="{919D0106-54F5-B64C-82D1-FD5C4F5F4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24" y="1375607"/>
            <a:ext cx="6426899" cy="25688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4.googleusercontent.com/J4-S0mGj354tD-k8bRBZ17UxHq24Of__-0ofWCnnPKgC8UKRnm5Vekyy8-NqJZ6-jX8LRrqBM8-K8ykfWph47BgLlozxkKKr_5XBnUl8B7sbGRhxqzoYkn662xYk5K0n-6HYXpQDkeU">
            <a:extLst>
              <a:ext uri="{FF2B5EF4-FFF2-40B4-BE49-F238E27FC236}">
                <a16:creationId xmlns:a16="http://schemas.microsoft.com/office/drawing/2014/main" id="{3440A8A7-40E8-1144-924E-849872CBA8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16"/>
          <a:stretch/>
        </p:blipFill>
        <p:spPr bwMode="auto">
          <a:xfrm>
            <a:off x="2974848" y="2781858"/>
            <a:ext cx="9217152" cy="407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37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looking at a bottle&#10;&#10;Description automatically generated">
            <a:extLst>
              <a:ext uri="{FF2B5EF4-FFF2-40B4-BE49-F238E27FC236}">
                <a16:creationId xmlns:a16="http://schemas.microsoft.com/office/drawing/2014/main" id="{A7ED639C-900F-F4EB-45A5-C9588881CAF8}"/>
              </a:ext>
            </a:extLst>
          </p:cNvPr>
          <p:cNvPicPr>
            <a:picLocks noChangeAspect="1"/>
          </p:cNvPicPr>
          <p:nvPr/>
        </p:nvPicPr>
        <p:blipFill rotWithShape="1">
          <a:blip r:embed="rId2"/>
          <a:srcRect l="3547" r="3546" b="-1"/>
          <a:stretch/>
        </p:blipFill>
        <p:spPr>
          <a:xfrm>
            <a:off x="20" y="1282"/>
            <a:ext cx="12191980" cy="6856718"/>
          </a:xfrm>
          <a:prstGeom prst="rect">
            <a:avLst/>
          </a:prstGeom>
        </p:spPr>
      </p:pic>
    </p:spTree>
    <p:extLst>
      <p:ext uri="{BB962C8B-B14F-4D97-AF65-F5344CB8AC3E}">
        <p14:creationId xmlns:p14="http://schemas.microsoft.com/office/powerpoint/2010/main" val="76710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looking at a bottle&#10;&#10;Description automatically generated">
            <a:extLst>
              <a:ext uri="{FF2B5EF4-FFF2-40B4-BE49-F238E27FC236}">
                <a16:creationId xmlns:a16="http://schemas.microsoft.com/office/drawing/2014/main" id="{A7ED639C-900F-F4EB-45A5-C9588881CAF8}"/>
              </a:ext>
            </a:extLst>
          </p:cNvPr>
          <p:cNvPicPr>
            <a:picLocks noChangeAspect="1"/>
          </p:cNvPicPr>
          <p:nvPr/>
        </p:nvPicPr>
        <p:blipFill rotWithShape="1">
          <a:blip r:embed="rId2"/>
          <a:srcRect l="3556" r="3554" b="-1"/>
          <a:stretch/>
        </p:blipFill>
        <p:spPr>
          <a:xfrm>
            <a:off x="976073" y="2177632"/>
            <a:ext cx="4435972" cy="2495228"/>
          </a:xfrm>
          <a:prstGeom prst="rect">
            <a:avLst/>
          </a:prstGeom>
        </p:spPr>
      </p:pic>
      <p:sp>
        <p:nvSpPr>
          <p:cNvPr id="3" name="TextBox 2">
            <a:extLst>
              <a:ext uri="{FF2B5EF4-FFF2-40B4-BE49-F238E27FC236}">
                <a16:creationId xmlns:a16="http://schemas.microsoft.com/office/drawing/2014/main" id="{7BE84317-EDC1-0FF6-6BD6-98B33F04ABEC}"/>
              </a:ext>
            </a:extLst>
          </p:cNvPr>
          <p:cNvSpPr txBox="1"/>
          <p:nvPr/>
        </p:nvSpPr>
        <p:spPr>
          <a:xfrm>
            <a:off x="6248400" y="406400"/>
            <a:ext cx="4842933" cy="707886"/>
          </a:xfrm>
          <a:prstGeom prst="rect">
            <a:avLst/>
          </a:prstGeom>
          <a:noFill/>
        </p:spPr>
        <p:txBody>
          <a:bodyPr wrap="square" rtlCol="0">
            <a:spAutoFit/>
          </a:bodyPr>
          <a:lstStyle/>
          <a:p>
            <a:r>
              <a:rPr lang="en-US" sz="4000"/>
              <a:t>What it offers: </a:t>
            </a:r>
            <a:endParaRPr lang="en-US" sz="4000" dirty="0"/>
          </a:p>
        </p:txBody>
      </p:sp>
      <p:graphicFrame>
        <p:nvGraphicFramePr>
          <p:cNvPr id="61" name="TextBox 43">
            <a:extLst>
              <a:ext uri="{FF2B5EF4-FFF2-40B4-BE49-F238E27FC236}">
                <a16:creationId xmlns:a16="http://schemas.microsoft.com/office/drawing/2014/main" id="{7E8CC612-88F5-50E8-AC40-BFEC0E8F5092}"/>
              </a:ext>
            </a:extLst>
          </p:cNvPr>
          <p:cNvGraphicFramePr/>
          <p:nvPr/>
        </p:nvGraphicFramePr>
        <p:xfrm>
          <a:off x="6353408" y="1316727"/>
          <a:ext cx="4842930" cy="4587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73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7CD2-38FE-AED2-FDC8-94AEBEE15B12}"/>
              </a:ext>
            </a:extLst>
          </p:cNvPr>
          <p:cNvSpPr>
            <a:spLocks noGrp="1"/>
          </p:cNvSpPr>
          <p:nvPr>
            <p:ph type="title"/>
          </p:nvPr>
        </p:nvSpPr>
        <p:spPr/>
        <p:txBody>
          <a:bodyPr/>
          <a:lstStyle/>
          <a:p>
            <a:pPr algn="ctr"/>
            <a:r>
              <a:rPr lang="en-US" dirty="0"/>
              <a:t>Primary Health Tasmania and New South Wales </a:t>
            </a:r>
          </a:p>
        </p:txBody>
      </p:sp>
      <p:pic>
        <p:nvPicPr>
          <p:cNvPr id="5" name="Picture 4" descr="A close-up of a logo&#10;&#10;Description automatically generated">
            <a:extLst>
              <a:ext uri="{FF2B5EF4-FFF2-40B4-BE49-F238E27FC236}">
                <a16:creationId xmlns:a16="http://schemas.microsoft.com/office/drawing/2014/main" id="{026312A6-F5C6-21F1-2E6F-49AC124137E3}"/>
              </a:ext>
            </a:extLst>
          </p:cNvPr>
          <p:cNvPicPr>
            <a:picLocks noChangeAspect="1"/>
          </p:cNvPicPr>
          <p:nvPr/>
        </p:nvPicPr>
        <p:blipFill>
          <a:blip r:embed="rId2"/>
          <a:stretch>
            <a:fillRect/>
          </a:stretch>
        </p:blipFill>
        <p:spPr>
          <a:xfrm>
            <a:off x="2209800" y="1899326"/>
            <a:ext cx="7772400" cy="1529674"/>
          </a:xfrm>
          <a:prstGeom prst="rect">
            <a:avLst/>
          </a:prstGeom>
          <a:ln>
            <a:solidFill>
              <a:schemeClr val="tx1"/>
            </a:solidFill>
          </a:ln>
        </p:spPr>
      </p:pic>
      <p:pic>
        <p:nvPicPr>
          <p:cNvPr id="7" name="Picture 6" descr="A close-up of a sign&#10;&#10;Description automatically generated">
            <a:extLst>
              <a:ext uri="{FF2B5EF4-FFF2-40B4-BE49-F238E27FC236}">
                <a16:creationId xmlns:a16="http://schemas.microsoft.com/office/drawing/2014/main" id="{BF68B8DD-B147-0E15-275D-E18E11DE89B9}"/>
              </a:ext>
            </a:extLst>
          </p:cNvPr>
          <p:cNvPicPr>
            <a:picLocks noChangeAspect="1"/>
          </p:cNvPicPr>
          <p:nvPr/>
        </p:nvPicPr>
        <p:blipFill>
          <a:blip r:embed="rId3"/>
          <a:stretch>
            <a:fillRect/>
          </a:stretch>
        </p:blipFill>
        <p:spPr>
          <a:xfrm>
            <a:off x="2209800" y="3930725"/>
            <a:ext cx="7772400" cy="1811403"/>
          </a:xfrm>
          <a:prstGeom prst="rect">
            <a:avLst/>
          </a:prstGeom>
          <a:ln>
            <a:solidFill>
              <a:schemeClr val="tx1"/>
            </a:solidFill>
          </a:ln>
        </p:spPr>
      </p:pic>
    </p:spTree>
    <p:extLst>
      <p:ext uri="{BB962C8B-B14F-4D97-AF65-F5344CB8AC3E}">
        <p14:creationId xmlns:p14="http://schemas.microsoft.com/office/powerpoint/2010/main" val="210924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F68D-EE8D-60B5-5536-51F54DA40BE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9D3897FB-D270-65A3-D17B-54F478602BB2}"/>
              </a:ext>
            </a:extLst>
          </p:cNvPr>
          <p:cNvSpPr>
            <a:spLocks noGrp="1"/>
          </p:cNvSpPr>
          <p:nvPr>
            <p:ph idx="1"/>
          </p:nvPr>
        </p:nvSpPr>
        <p:spPr/>
        <p:txBody>
          <a:bodyPr/>
          <a:lstStyle/>
          <a:p>
            <a:pPr marL="0" indent="0">
              <a:buNone/>
            </a:pPr>
            <a:r>
              <a:rPr lang="en-US" i="1" dirty="0">
                <a:latin typeface="Calibri" panose="020F0502020204030204" pitchFamily="34" charset="0"/>
                <a:cs typeface="Calibri" panose="020F0502020204030204" pitchFamily="34" charset="0"/>
              </a:rPr>
              <a:t>Those who are actively engaged in this webinar should be able to:</a:t>
            </a:r>
          </a:p>
          <a:p>
            <a:pPr marL="514350" indent="-514350">
              <a:buAutoNum type="arabicPeriod"/>
            </a:pPr>
            <a:r>
              <a:rPr lang="en-US" dirty="0">
                <a:latin typeface="Calibri" panose="020F0502020204030204" pitchFamily="34" charset="0"/>
                <a:cs typeface="Calibri" panose="020F0502020204030204" pitchFamily="34" charset="0"/>
              </a:rPr>
              <a:t>Identify common barriers to initiating the “Deprescribing Conversation” </a:t>
            </a:r>
          </a:p>
          <a:p>
            <a:pPr marL="514350" indent="-514350">
              <a:buAutoNum type="arabicPeriod"/>
            </a:pPr>
            <a:r>
              <a:rPr lang="en-US" dirty="0">
                <a:latin typeface="Calibri" panose="020F0502020204030204" pitchFamily="34" charset="0"/>
                <a:cs typeface="Calibri" panose="020F0502020204030204" pitchFamily="34" charset="0"/>
              </a:rPr>
              <a:t>Apply the FRAME approach to initiating conversations around deprescribing and medication appropriateness </a:t>
            </a:r>
          </a:p>
          <a:p>
            <a:pPr marL="514350" indent="-514350">
              <a:buFont typeface="Arial" panose="020B0604020202020204" pitchFamily="34" charset="0"/>
              <a:buAutoNum type="arabicPeriod"/>
            </a:pPr>
            <a:r>
              <a:rPr lang="en-US" dirty="0">
                <a:effectLst/>
                <a:latin typeface="Calibri" panose="020F0502020204030204" pitchFamily="34" charset="0"/>
                <a:cs typeface="Calibri" panose="020F0502020204030204" pitchFamily="34" charset="0"/>
              </a:rPr>
              <a:t>Utilize internet-based and Application-based resources to guide deprescribing efforts</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318530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1294-0551-E93A-F40F-9E84C441246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dirty="0" err="1"/>
              <a:t>Bruyère</a:t>
            </a:r>
            <a:r>
              <a:rPr lang="en-US" sz="4600" kern="1200" dirty="0">
                <a:solidFill>
                  <a:schemeClr val="tx1"/>
                </a:solidFill>
                <a:latin typeface="+mj-lt"/>
                <a:ea typeface="+mj-ea"/>
                <a:cs typeface="+mj-cs"/>
              </a:rPr>
              <a:t> Polypharmacy Module </a:t>
            </a:r>
          </a:p>
        </p:txBody>
      </p:sp>
      <p:pic>
        <p:nvPicPr>
          <p:cNvPr id="7" name="Picture 6" descr="A screenshot of a medical website&#10;&#10;Description automatically generated">
            <a:extLst>
              <a:ext uri="{FF2B5EF4-FFF2-40B4-BE49-F238E27FC236}">
                <a16:creationId xmlns:a16="http://schemas.microsoft.com/office/drawing/2014/main" id="{31F9DE59-813E-D96D-D15A-AEE231AA0DD0}"/>
              </a:ext>
            </a:extLst>
          </p:cNvPr>
          <p:cNvPicPr>
            <a:picLocks noChangeAspect="1"/>
          </p:cNvPicPr>
          <p:nvPr/>
        </p:nvPicPr>
        <p:blipFill rotWithShape="1">
          <a:blip r:embed="rId2"/>
          <a:srcRect t="2302"/>
          <a:stretch/>
        </p:blipFill>
        <p:spPr>
          <a:xfrm>
            <a:off x="4654296" y="1232863"/>
            <a:ext cx="7214616" cy="4364841"/>
          </a:xfrm>
          <a:prstGeom prst="rect">
            <a:avLst/>
          </a:prstGeom>
        </p:spPr>
      </p:pic>
    </p:spTree>
    <p:extLst>
      <p:ext uri="{BB962C8B-B14F-4D97-AF65-F5344CB8AC3E}">
        <p14:creationId xmlns:p14="http://schemas.microsoft.com/office/powerpoint/2010/main" val="3825931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1FBA-C90E-BDED-9F1D-0AE91A862C26}"/>
              </a:ext>
            </a:extLst>
          </p:cNvPr>
          <p:cNvSpPr>
            <a:spLocks noGrp="1"/>
          </p:cNvSpPr>
          <p:nvPr>
            <p:ph type="title"/>
          </p:nvPr>
        </p:nvSpPr>
        <p:spPr/>
        <p:txBody>
          <a:bodyPr/>
          <a:lstStyle/>
          <a:p>
            <a:r>
              <a:rPr lang="en-US" dirty="0" err="1"/>
              <a:t>MedStopper</a:t>
            </a:r>
            <a:endParaRPr lang="en-US" dirty="0"/>
          </a:p>
        </p:txBody>
      </p:sp>
      <p:pic>
        <p:nvPicPr>
          <p:cNvPr id="5" name="Picture 4" descr="A close-up of a web page&#10;&#10;Description automatically generated">
            <a:extLst>
              <a:ext uri="{FF2B5EF4-FFF2-40B4-BE49-F238E27FC236}">
                <a16:creationId xmlns:a16="http://schemas.microsoft.com/office/drawing/2014/main" id="{0A963B46-31BD-3394-7609-A744AE122460}"/>
              </a:ext>
            </a:extLst>
          </p:cNvPr>
          <p:cNvPicPr>
            <a:picLocks noChangeAspect="1"/>
          </p:cNvPicPr>
          <p:nvPr/>
        </p:nvPicPr>
        <p:blipFill>
          <a:blip r:embed="rId3"/>
          <a:stretch>
            <a:fillRect/>
          </a:stretch>
        </p:blipFill>
        <p:spPr>
          <a:xfrm>
            <a:off x="1219201" y="1368318"/>
            <a:ext cx="10065476" cy="5337282"/>
          </a:xfrm>
          <a:prstGeom prst="rect">
            <a:avLst/>
          </a:prstGeom>
        </p:spPr>
      </p:pic>
    </p:spTree>
    <p:extLst>
      <p:ext uri="{BB962C8B-B14F-4D97-AF65-F5344CB8AC3E}">
        <p14:creationId xmlns:p14="http://schemas.microsoft.com/office/powerpoint/2010/main" val="379815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1240C-86D9-00B1-A17F-3ECC87DFBE9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dirty="0" err="1">
                <a:solidFill>
                  <a:schemeClr val="tx1"/>
                </a:solidFill>
                <a:latin typeface="+mj-lt"/>
                <a:ea typeface="+mj-ea"/>
                <a:cs typeface="+mj-cs"/>
              </a:rPr>
              <a:t>MedStopper</a:t>
            </a:r>
            <a:endParaRPr lang="en-US" sz="51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hart&#10;&#10;Description automatically generated">
            <a:extLst>
              <a:ext uri="{FF2B5EF4-FFF2-40B4-BE49-F238E27FC236}">
                <a16:creationId xmlns:a16="http://schemas.microsoft.com/office/drawing/2014/main" id="{527C707C-B91B-30BB-683D-FDED18ECD6F2}"/>
              </a:ext>
            </a:extLst>
          </p:cNvPr>
          <p:cNvPicPr>
            <a:picLocks noChangeAspect="1"/>
          </p:cNvPicPr>
          <p:nvPr/>
        </p:nvPicPr>
        <p:blipFill>
          <a:blip r:embed="rId2"/>
          <a:stretch>
            <a:fillRect/>
          </a:stretch>
        </p:blipFill>
        <p:spPr>
          <a:xfrm>
            <a:off x="5025214" y="640080"/>
            <a:ext cx="6472779" cy="5550408"/>
          </a:xfrm>
          <a:prstGeom prst="rect">
            <a:avLst/>
          </a:prstGeom>
        </p:spPr>
      </p:pic>
    </p:spTree>
    <p:extLst>
      <p:ext uri="{BB962C8B-B14F-4D97-AF65-F5344CB8AC3E}">
        <p14:creationId xmlns:p14="http://schemas.microsoft.com/office/powerpoint/2010/main" val="200508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170A-8D91-A043-8379-6869F2A90FA8}"/>
              </a:ext>
            </a:extLst>
          </p:cNvPr>
          <p:cNvSpPr>
            <a:spLocks noGrp="1"/>
          </p:cNvSpPr>
          <p:nvPr>
            <p:ph type="title"/>
          </p:nvPr>
        </p:nvSpPr>
        <p:spPr>
          <a:xfrm>
            <a:off x="838200" y="365125"/>
            <a:ext cx="9159240" cy="1325563"/>
          </a:xfrm>
        </p:spPr>
        <p:txBody>
          <a:bodyPr/>
          <a:lstStyle/>
          <a:p>
            <a:r>
              <a:rPr lang="en-US" dirty="0"/>
              <a:t>Assessing and Exploring “Willingness” To Deprescribe</a:t>
            </a:r>
          </a:p>
        </p:txBody>
      </p:sp>
      <p:sp>
        <p:nvSpPr>
          <p:cNvPr id="3" name="Content Placeholder 2">
            <a:extLst>
              <a:ext uri="{FF2B5EF4-FFF2-40B4-BE49-F238E27FC236}">
                <a16:creationId xmlns:a16="http://schemas.microsoft.com/office/drawing/2014/main" id="{CAF22F2D-317A-46CE-0342-139F1A9FF785}"/>
              </a:ext>
            </a:extLst>
          </p:cNvPr>
          <p:cNvSpPr>
            <a:spLocks noGrp="1"/>
          </p:cNvSpPr>
          <p:nvPr>
            <p:ph idx="1"/>
          </p:nvPr>
        </p:nvSpPr>
        <p:spPr/>
        <p:txBody>
          <a:bodyPr/>
          <a:lstStyle/>
          <a:p>
            <a:pPr marL="0" indent="0" algn="ctr">
              <a:buNone/>
            </a:pPr>
            <a:r>
              <a:rPr lang="en-US" b="1" i="1" dirty="0"/>
              <a:t>Revised Patient Attitudes Towards Deprescribing Questionnaire </a:t>
            </a:r>
          </a:p>
          <a:p>
            <a:pPr marL="0" indent="0" algn="ctr">
              <a:buNone/>
            </a:pPr>
            <a:endParaRPr lang="en-US" dirty="0"/>
          </a:p>
          <a:p>
            <a:pPr marL="0" indent="0">
              <a:buNone/>
            </a:pPr>
            <a:r>
              <a:rPr lang="en-US" dirty="0"/>
              <a:t>22 items, can be done by patient or caregiver</a:t>
            </a:r>
          </a:p>
          <a:p>
            <a:pPr marL="0" indent="0">
              <a:buNone/>
            </a:pPr>
            <a:r>
              <a:rPr lang="en-US" dirty="0"/>
              <a:t>Assesses: medication burden, involvement in their care, appropriateness of medication (perceived), concerns about stopping medications</a:t>
            </a:r>
          </a:p>
          <a:p>
            <a:pPr marL="0" indent="0">
              <a:buNone/>
            </a:pPr>
            <a:endParaRPr lang="en-US" dirty="0"/>
          </a:p>
          <a:p>
            <a:pPr marL="0" indent="0">
              <a:buNone/>
            </a:pPr>
            <a:r>
              <a:rPr lang="en-US" dirty="0"/>
              <a:t>2 global questions about willingness to discontinue medications and medication satisfaction </a:t>
            </a:r>
          </a:p>
        </p:txBody>
      </p:sp>
      <p:sp>
        <p:nvSpPr>
          <p:cNvPr id="5" name="TextBox 4">
            <a:extLst>
              <a:ext uri="{FF2B5EF4-FFF2-40B4-BE49-F238E27FC236}">
                <a16:creationId xmlns:a16="http://schemas.microsoft.com/office/drawing/2014/main" id="{741F0D24-80E8-E294-1708-F1831A3422F7}"/>
              </a:ext>
            </a:extLst>
          </p:cNvPr>
          <p:cNvSpPr txBox="1"/>
          <p:nvPr/>
        </p:nvSpPr>
        <p:spPr>
          <a:xfrm>
            <a:off x="0" y="6550223"/>
            <a:ext cx="6098058" cy="307777"/>
          </a:xfrm>
          <a:prstGeom prst="rect">
            <a:avLst/>
          </a:prstGeom>
          <a:noFill/>
        </p:spPr>
        <p:txBody>
          <a:bodyPr wrap="square">
            <a:spAutoFit/>
          </a:bodyPr>
          <a:lstStyle/>
          <a:p>
            <a:r>
              <a:rPr lang="en-US" sz="1400" b="0" i="0" dirty="0">
                <a:effectLst/>
                <a:latin typeface="Calibri" panose="020F0502020204030204" pitchFamily="34" charset="0"/>
                <a:cs typeface="Calibri" panose="020F0502020204030204" pitchFamily="34" charset="0"/>
              </a:rPr>
              <a:t>Reeve E, et al. Drugs Aging. 2016 Dec;33(12):913-928.</a:t>
            </a:r>
          </a:p>
        </p:txBody>
      </p:sp>
    </p:spTree>
    <p:extLst>
      <p:ext uri="{BB962C8B-B14F-4D97-AF65-F5344CB8AC3E}">
        <p14:creationId xmlns:p14="http://schemas.microsoft.com/office/powerpoint/2010/main" val="206495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121E-BA00-AAE4-4180-D9803D78CEDF}"/>
              </a:ext>
            </a:extLst>
          </p:cNvPr>
          <p:cNvSpPr>
            <a:spLocks noGrp="1"/>
          </p:cNvSpPr>
          <p:nvPr>
            <p:ph type="title"/>
          </p:nvPr>
        </p:nvSpPr>
        <p:spPr/>
        <p:txBody>
          <a:bodyPr/>
          <a:lstStyle/>
          <a:p>
            <a:r>
              <a:rPr lang="en-US" dirty="0"/>
              <a:t>So, you don’t want to give you patients a 22-item survey!?</a:t>
            </a:r>
          </a:p>
        </p:txBody>
      </p:sp>
      <p:sp>
        <p:nvSpPr>
          <p:cNvPr id="3" name="Content Placeholder 2">
            <a:extLst>
              <a:ext uri="{FF2B5EF4-FFF2-40B4-BE49-F238E27FC236}">
                <a16:creationId xmlns:a16="http://schemas.microsoft.com/office/drawing/2014/main" id="{295CFC13-1655-3A2E-7E41-74C226531A2B}"/>
              </a:ext>
            </a:extLst>
          </p:cNvPr>
          <p:cNvSpPr>
            <a:spLocks noGrp="1"/>
          </p:cNvSpPr>
          <p:nvPr>
            <p:ph idx="1"/>
          </p:nvPr>
        </p:nvSpPr>
        <p:spPr/>
        <p:txBody>
          <a:bodyPr>
            <a:normAutofit fontScale="92500" lnSpcReduction="10000"/>
          </a:bodyPr>
          <a:lstStyle/>
          <a:p>
            <a:pPr marL="0" indent="0">
              <a:buNone/>
            </a:pPr>
            <a:r>
              <a:rPr lang="en-US" dirty="0"/>
              <a:t>Just ask them a couple questions: </a:t>
            </a:r>
          </a:p>
          <a:p>
            <a:pPr marL="0" indent="0">
              <a:buNone/>
            </a:pPr>
            <a:endParaRPr lang="en-US" dirty="0"/>
          </a:p>
          <a:p>
            <a:pPr marL="0" indent="0">
              <a:buNone/>
            </a:pPr>
            <a:r>
              <a:rPr lang="en-US" i="1" dirty="0"/>
              <a:t>“Do you feel like you are taking too many medications?”</a:t>
            </a:r>
          </a:p>
          <a:p>
            <a:pPr marL="0" indent="0">
              <a:buNone/>
            </a:pPr>
            <a:br>
              <a:rPr lang="en-US" i="1" dirty="0"/>
            </a:br>
            <a:r>
              <a:rPr lang="en-US" i="1" dirty="0"/>
              <a:t>“Do you feel like your medications are inconvenient to take, which ones?”</a:t>
            </a:r>
            <a:br>
              <a:rPr lang="en-US" i="1" dirty="0"/>
            </a:br>
            <a:endParaRPr lang="en-US" i="1" dirty="0"/>
          </a:p>
          <a:p>
            <a:pPr marL="0" indent="0">
              <a:buNone/>
            </a:pPr>
            <a:r>
              <a:rPr lang="en-US" i="1" dirty="0"/>
              <a:t>“Do you feel like one or more of your medications is causing harm or is no longer needed? Which ones?”</a:t>
            </a:r>
          </a:p>
          <a:p>
            <a:pPr marL="0" indent="0">
              <a:buNone/>
            </a:pPr>
            <a:br>
              <a:rPr lang="en-US" i="1" dirty="0"/>
            </a:br>
            <a:r>
              <a:rPr lang="en-US" i="1" dirty="0"/>
              <a:t>“If we stopped one of your medications, would you be worried about side effects or loss of long-term benefit?”</a:t>
            </a:r>
          </a:p>
          <a:p>
            <a:pPr marL="0" indent="0">
              <a:buNone/>
            </a:pPr>
            <a:endParaRPr lang="en-US" dirty="0"/>
          </a:p>
        </p:txBody>
      </p:sp>
      <p:sp>
        <p:nvSpPr>
          <p:cNvPr id="12" name="TextBox 11">
            <a:extLst>
              <a:ext uri="{FF2B5EF4-FFF2-40B4-BE49-F238E27FC236}">
                <a16:creationId xmlns:a16="http://schemas.microsoft.com/office/drawing/2014/main" id="{62C44E9D-83FA-261D-6C13-328B95823299}"/>
              </a:ext>
            </a:extLst>
          </p:cNvPr>
          <p:cNvSpPr txBox="1"/>
          <p:nvPr/>
        </p:nvSpPr>
        <p:spPr>
          <a:xfrm>
            <a:off x="-2058" y="6584950"/>
            <a:ext cx="6098058" cy="307777"/>
          </a:xfrm>
          <a:prstGeom prst="rect">
            <a:avLst/>
          </a:prstGeom>
          <a:noFill/>
        </p:spPr>
        <p:txBody>
          <a:bodyPr wrap="square">
            <a:spAutoFit/>
          </a:bodyPr>
          <a:lstStyle/>
          <a:p>
            <a:r>
              <a:rPr lang="en-US" sz="1400" b="0" i="0" dirty="0">
                <a:effectLst/>
                <a:latin typeface="Calibri" panose="020F0502020204030204" pitchFamily="34" charset="0"/>
                <a:cs typeface="Calibri" panose="020F0502020204030204" pitchFamily="34" charset="0"/>
              </a:rPr>
              <a:t>Reeve E, et al. Drugs Aging. 2016 Dec;33(12):913-928.</a:t>
            </a:r>
          </a:p>
        </p:txBody>
      </p:sp>
    </p:spTree>
    <p:extLst>
      <p:ext uri="{BB962C8B-B14F-4D97-AF65-F5344CB8AC3E}">
        <p14:creationId xmlns:p14="http://schemas.microsoft.com/office/powerpoint/2010/main" val="336548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850A-63BF-08E8-1448-6A7947588B0A}"/>
              </a:ext>
            </a:extLst>
          </p:cNvPr>
          <p:cNvSpPr>
            <a:spLocks noGrp="1"/>
          </p:cNvSpPr>
          <p:nvPr>
            <p:ph type="title"/>
          </p:nvPr>
        </p:nvSpPr>
        <p:spPr/>
        <p:txBody>
          <a:bodyPr/>
          <a:lstStyle/>
          <a:p>
            <a:r>
              <a:rPr lang="en-US" dirty="0"/>
              <a:t>Using Motivational Interviewing: RULE</a:t>
            </a:r>
          </a:p>
        </p:txBody>
      </p:sp>
      <p:sp>
        <p:nvSpPr>
          <p:cNvPr id="4" name="TextBox 3">
            <a:extLst>
              <a:ext uri="{FF2B5EF4-FFF2-40B4-BE49-F238E27FC236}">
                <a16:creationId xmlns:a16="http://schemas.microsoft.com/office/drawing/2014/main" id="{473CE1C3-48D9-0A91-D913-AAB67CB6F86D}"/>
              </a:ext>
            </a:extLst>
          </p:cNvPr>
          <p:cNvSpPr txBox="1"/>
          <p:nvPr/>
        </p:nvSpPr>
        <p:spPr>
          <a:xfrm>
            <a:off x="0" y="6386269"/>
            <a:ext cx="12105503" cy="523220"/>
          </a:xfrm>
          <a:prstGeom prst="rect">
            <a:avLst/>
          </a:prstGeom>
          <a:noFill/>
        </p:spPr>
        <p:txBody>
          <a:bodyPr wrap="square" rtlCol="0">
            <a:spAutoFit/>
          </a:bodyPr>
          <a:lstStyle/>
          <a:p>
            <a:pPr algn="l"/>
            <a:r>
              <a:rPr lang="en-US" sz="1400" dirty="0">
                <a:latin typeface="Calibri" panose="020F0502020204030204" pitchFamily="34" charset="0"/>
                <a:cs typeface="Calibri" panose="020F0502020204030204" pitchFamily="34" charset="0"/>
              </a:rPr>
              <a:t>Felton M, et al. Communication Techniques for Deprescribing Conversations. </a:t>
            </a:r>
            <a:r>
              <a:rPr lang="en-US" sz="1400" b="0" i="0" dirty="0">
                <a:effectLst/>
                <a:latin typeface="Calibri" panose="020F0502020204030204" pitchFamily="34" charset="0"/>
                <a:cs typeface="Calibri" panose="020F0502020204030204" pitchFamily="34" charset="0"/>
              </a:rPr>
              <a:t>Fast Facts and Concepts. Dec 2018; 369. Available at:  https://</a:t>
            </a:r>
            <a:r>
              <a:rPr lang="en-US" sz="1400" b="0" i="0" dirty="0" err="1">
                <a:effectLst/>
                <a:latin typeface="Calibri" panose="020F0502020204030204" pitchFamily="34" charset="0"/>
                <a:cs typeface="Calibri" panose="020F0502020204030204" pitchFamily="34" charset="0"/>
              </a:rPr>
              <a:t>www.mypcnow.org</a:t>
            </a:r>
            <a:endParaRPr lang="en-US" sz="1400" b="0" i="0" dirty="0">
              <a:effectLst/>
              <a:latin typeface="Calibri" panose="020F0502020204030204" pitchFamily="34" charset="0"/>
              <a:cs typeface="Calibri" panose="020F0502020204030204" pitchFamily="34" charset="0"/>
            </a:endParaRPr>
          </a:p>
          <a:p>
            <a:r>
              <a:rPr lang="en-US" sz="1400" b="0" i="0" dirty="0">
                <a:effectLst/>
                <a:latin typeface="Calibri" panose="020F0502020204030204" pitchFamily="34" charset="0"/>
                <a:cs typeface="Calibri" panose="020F0502020204030204" pitchFamily="34" charset="0"/>
              </a:rPr>
              <a:t>Pollak KI</a:t>
            </a:r>
            <a:r>
              <a:rPr lang="en-US" sz="1400" dirty="0">
                <a:latin typeface="Calibri" panose="020F0502020204030204" pitchFamily="34" charset="0"/>
                <a:cs typeface="Calibri" panose="020F0502020204030204" pitchFamily="34" charset="0"/>
              </a:rPr>
              <a:t>, et al.</a:t>
            </a:r>
            <a:r>
              <a:rPr lang="en-US" sz="1400" b="0" i="0" dirty="0">
                <a:effectLst/>
                <a:latin typeface="Calibri" panose="020F0502020204030204" pitchFamily="34" charset="0"/>
                <a:cs typeface="Calibri" panose="020F0502020204030204" pitchFamily="34" charset="0"/>
              </a:rPr>
              <a:t> J </a:t>
            </a:r>
            <a:r>
              <a:rPr lang="en-US" sz="1400" b="0" i="0" dirty="0" err="1">
                <a:effectLst/>
                <a:latin typeface="Calibri" panose="020F0502020204030204" pitchFamily="34" charset="0"/>
                <a:cs typeface="Calibri" panose="020F0502020204030204" pitchFamily="34" charset="0"/>
              </a:rPr>
              <a:t>Palliat</a:t>
            </a:r>
            <a:r>
              <a:rPr lang="en-US" sz="1400" b="0" i="0" dirty="0">
                <a:effectLst/>
                <a:latin typeface="Calibri" panose="020F0502020204030204" pitchFamily="34" charset="0"/>
                <a:cs typeface="Calibri" panose="020F0502020204030204" pitchFamily="34" charset="0"/>
              </a:rPr>
              <a:t> Med. 2011 May; 14(5):587-92.</a:t>
            </a:r>
          </a:p>
        </p:txBody>
      </p:sp>
      <p:graphicFrame>
        <p:nvGraphicFramePr>
          <p:cNvPr id="13" name="Table 12">
            <a:extLst>
              <a:ext uri="{FF2B5EF4-FFF2-40B4-BE49-F238E27FC236}">
                <a16:creationId xmlns:a16="http://schemas.microsoft.com/office/drawing/2014/main" id="{070796B9-6D69-E54D-B0A4-B837547A5A75}"/>
              </a:ext>
            </a:extLst>
          </p:cNvPr>
          <p:cNvGraphicFramePr>
            <a:graphicFrameLocks noGrp="1"/>
          </p:cNvGraphicFramePr>
          <p:nvPr>
            <p:extLst>
              <p:ext uri="{D42A27DB-BD31-4B8C-83A1-F6EECF244321}">
                <p14:modId xmlns:p14="http://schemas.microsoft.com/office/powerpoint/2010/main" val="1632170636"/>
              </p:ext>
            </p:extLst>
          </p:nvPr>
        </p:nvGraphicFramePr>
        <p:xfrm>
          <a:off x="592667" y="1872108"/>
          <a:ext cx="11225883" cy="3969892"/>
        </p:xfrm>
        <a:graphic>
          <a:graphicData uri="http://schemas.openxmlformats.org/drawingml/2006/table">
            <a:tbl>
              <a:tblPr firstRow="1" bandRow="1">
                <a:tableStyleId>{2D5ABB26-0587-4C30-8999-92F81FD0307C}</a:tableStyleId>
              </a:tblPr>
              <a:tblGrid>
                <a:gridCol w="3162221">
                  <a:extLst>
                    <a:ext uri="{9D8B030D-6E8A-4147-A177-3AD203B41FA5}">
                      <a16:colId xmlns:a16="http://schemas.microsoft.com/office/drawing/2014/main" val="1714069026"/>
                    </a:ext>
                  </a:extLst>
                </a:gridCol>
                <a:gridCol w="8063662">
                  <a:extLst>
                    <a:ext uri="{9D8B030D-6E8A-4147-A177-3AD203B41FA5}">
                      <a16:colId xmlns:a16="http://schemas.microsoft.com/office/drawing/2014/main" val="624843907"/>
                    </a:ext>
                  </a:extLst>
                </a:gridCol>
              </a:tblGrid>
              <a:tr h="992473">
                <a:tc>
                  <a:txBody>
                    <a:bodyPr/>
                    <a:lstStyle/>
                    <a:p>
                      <a:pPr algn="ctr"/>
                      <a:r>
                        <a:rPr lang="en-US" sz="2800" b="1" i="1" dirty="0"/>
                        <a:t>Resist…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effectLst/>
                        </a:rPr>
                        <a:t>the </a:t>
                      </a:r>
                      <a:r>
                        <a:rPr lang="en-US" sz="2800" dirty="0"/>
                        <a:t>r</a:t>
                      </a:r>
                      <a:r>
                        <a:rPr lang="en-US" sz="2800" b="0" dirty="0">
                          <a:effectLst/>
                        </a:rPr>
                        <a:t>ightin</a:t>
                      </a:r>
                      <a:r>
                        <a:rPr lang="en-US" sz="2800" dirty="0"/>
                        <a:t>g reflex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3352762"/>
                  </a:ext>
                </a:extLst>
              </a:tr>
              <a:tr h="1433572">
                <a:tc>
                  <a:txBody>
                    <a:bodyPr/>
                    <a:lstStyle/>
                    <a:p>
                      <a:pPr algn="ctr"/>
                      <a:r>
                        <a:rPr lang="en-US" sz="2800" b="1" i="1" dirty="0"/>
                        <a:t>Understand…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patient’s motivation – assess </a:t>
                      </a:r>
                      <a:r>
                        <a:rPr lang="en-US" sz="2800" b="0" dirty="0">
                          <a:effectLst/>
                        </a:rPr>
                        <a:t>patient’s stage of willingness to pursue deprescribing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89435588"/>
                  </a:ext>
                </a:extLst>
              </a:tr>
              <a:tr h="992473">
                <a:tc>
                  <a:txBody>
                    <a:bodyPr/>
                    <a:lstStyle/>
                    <a:p>
                      <a:pPr algn="ctr"/>
                      <a:r>
                        <a:rPr lang="en-US" sz="2800" b="1" i="1" dirty="0"/>
                        <a:t>Listen…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effectLst/>
                        </a:rPr>
                        <a:t>to the patient with </a:t>
                      </a:r>
                      <a:r>
                        <a:rPr lang="en-US" sz="2800" dirty="0"/>
                        <a:t>e</a:t>
                      </a:r>
                      <a:r>
                        <a:rPr lang="en-US" sz="2800" b="0" dirty="0">
                          <a:effectLst/>
                        </a:rPr>
                        <a:t>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6409578"/>
                  </a:ext>
                </a:extLst>
              </a:tr>
              <a:tr h="551374">
                <a:tc>
                  <a:txBody>
                    <a:bodyPr/>
                    <a:lstStyle/>
                    <a:p>
                      <a:pPr algn="ctr"/>
                      <a:r>
                        <a:rPr lang="en-US" sz="2800" b="1" i="1" dirty="0"/>
                        <a:t>Empower…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effectLst/>
                        </a:rPr>
                        <a:t>through education and noticing even small changes</a:t>
                      </a:r>
                      <a:endParaRPr lang="en-US" sz="2800" dirty="0"/>
                    </a:p>
                  </a:txBody>
                  <a:tcPr/>
                </a:tc>
                <a:extLst>
                  <a:ext uri="{0D108BD9-81ED-4DB2-BD59-A6C34878D82A}">
                    <a16:rowId xmlns:a16="http://schemas.microsoft.com/office/drawing/2014/main" val="421669716"/>
                  </a:ext>
                </a:extLst>
              </a:tr>
            </a:tbl>
          </a:graphicData>
        </a:graphic>
      </p:graphicFrame>
    </p:spTree>
    <p:extLst>
      <p:ext uri="{BB962C8B-B14F-4D97-AF65-F5344CB8AC3E}">
        <p14:creationId xmlns:p14="http://schemas.microsoft.com/office/powerpoint/2010/main" val="31046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8065-A8C2-7ED9-2287-2DE52A896A78}"/>
              </a:ext>
            </a:extLst>
          </p:cNvPr>
          <p:cNvSpPr>
            <a:spLocks noGrp="1"/>
          </p:cNvSpPr>
          <p:nvPr>
            <p:ph type="title"/>
          </p:nvPr>
        </p:nvSpPr>
        <p:spPr/>
        <p:txBody>
          <a:bodyPr/>
          <a:lstStyle/>
          <a:p>
            <a:r>
              <a:rPr lang="en-US" b="1" i="1" dirty="0"/>
              <a:t>3. Align Goals</a:t>
            </a:r>
          </a:p>
        </p:txBody>
      </p:sp>
      <p:sp>
        <p:nvSpPr>
          <p:cNvPr id="3" name="Content Placeholder 2">
            <a:extLst>
              <a:ext uri="{FF2B5EF4-FFF2-40B4-BE49-F238E27FC236}">
                <a16:creationId xmlns:a16="http://schemas.microsoft.com/office/drawing/2014/main" id="{773A0CFC-7E83-D381-B31B-25813091F256}"/>
              </a:ext>
            </a:extLst>
          </p:cNvPr>
          <p:cNvSpPr>
            <a:spLocks noGrp="1"/>
          </p:cNvSpPr>
          <p:nvPr>
            <p:ph idx="1"/>
          </p:nvPr>
        </p:nvSpPr>
        <p:spPr/>
        <p:txBody>
          <a:bodyPr/>
          <a:lstStyle/>
          <a:p>
            <a:pPr marL="0" indent="0">
              <a:buNone/>
            </a:pPr>
            <a:r>
              <a:rPr lang="en-US" b="0" i="0" dirty="0">
                <a:effectLst/>
                <a:latin typeface="Calibri" panose="020F0502020204030204" pitchFamily="34" charset="0"/>
                <a:cs typeface="Calibri" panose="020F0502020204030204" pitchFamily="34" charset="0"/>
              </a:rPr>
              <a:t>Quality or Quantity of Life?</a:t>
            </a:r>
          </a:p>
          <a:p>
            <a:pPr marL="0" indent="0">
              <a:buNone/>
            </a:pPr>
            <a:endParaRPr lang="en-US" b="0" i="0" dirty="0">
              <a:effectLst/>
              <a:latin typeface="Calibri" panose="020F0502020204030204" pitchFamily="34" charset="0"/>
              <a:cs typeface="Calibri" panose="020F0502020204030204" pitchFamily="34" charset="0"/>
            </a:endParaRPr>
          </a:p>
          <a:p>
            <a:pPr marL="0" indent="0">
              <a:buNone/>
            </a:pPr>
            <a:r>
              <a:rPr lang="en-US" b="0" i="0" dirty="0">
                <a:effectLst/>
                <a:latin typeface="Calibri" panose="020F0502020204030204" pitchFamily="34" charset="0"/>
                <a:cs typeface="Calibri" panose="020F0502020204030204" pitchFamily="34" charset="0"/>
              </a:rPr>
              <a:t>“</a:t>
            </a:r>
            <a:r>
              <a:rPr lang="en-US" b="0" i="1" dirty="0">
                <a:effectLst/>
                <a:latin typeface="Calibri" panose="020F0502020204030204" pitchFamily="34" charset="0"/>
                <a:cs typeface="Calibri" panose="020F0502020204030204" pitchFamily="34" charset="0"/>
              </a:rPr>
              <a:t>Thank you for telling me that you want to spend more time gardening. I want to discontinue your metoprolol as this medication can cause fatigue as your heart rate has been low lately</a:t>
            </a:r>
            <a:r>
              <a:rPr lang="en-US" b="0" i="0" dirty="0">
                <a:effectLst/>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628C0AF-E930-FBBA-C99C-EF6ABCBCF3CD}"/>
              </a:ext>
            </a:extLst>
          </p:cNvPr>
          <p:cNvSpPr txBox="1"/>
          <p:nvPr/>
        </p:nvSpPr>
        <p:spPr>
          <a:xfrm>
            <a:off x="0" y="6550223"/>
            <a:ext cx="12105503" cy="307777"/>
          </a:xfrm>
          <a:prstGeom prst="rect">
            <a:avLst/>
          </a:prstGeom>
          <a:noFill/>
        </p:spPr>
        <p:txBody>
          <a:bodyPr wrap="square" rtlCol="0">
            <a:spAutoFit/>
          </a:bodyPr>
          <a:lstStyle/>
          <a:p>
            <a:pPr algn="l"/>
            <a:r>
              <a:rPr lang="en-US" sz="1400" dirty="0">
                <a:latin typeface="Calibri" panose="020F0502020204030204" pitchFamily="34" charset="0"/>
                <a:cs typeface="Calibri" panose="020F0502020204030204" pitchFamily="34" charset="0"/>
              </a:rPr>
              <a:t>Felton M, et al. Communication Techniques for Deprescribing Conversations. </a:t>
            </a:r>
            <a:r>
              <a:rPr lang="en-US" sz="1400" b="0" i="0" dirty="0">
                <a:effectLst/>
                <a:latin typeface="Calibri" panose="020F0502020204030204" pitchFamily="34" charset="0"/>
                <a:cs typeface="Calibri" panose="020F0502020204030204" pitchFamily="34" charset="0"/>
              </a:rPr>
              <a:t>Fast Facts and Concepts. Dec 2018; 369. Available at:  https://</a:t>
            </a:r>
            <a:r>
              <a:rPr lang="en-US" sz="1400" b="0" i="0" dirty="0" err="1">
                <a:effectLst/>
                <a:latin typeface="Calibri" panose="020F0502020204030204" pitchFamily="34" charset="0"/>
                <a:cs typeface="Calibri" panose="020F0502020204030204" pitchFamily="34" charset="0"/>
              </a:rPr>
              <a:t>www.mypcnow.org</a:t>
            </a:r>
            <a:endParaRPr lang="en-US" sz="14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6961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A7A5-3006-7DBC-CD25-53D6A020BC1F}"/>
              </a:ext>
            </a:extLst>
          </p:cNvPr>
          <p:cNvSpPr>
            <a:spLocks noGrp="1"/>
          </p:cNvSpPr>
          <p:nvPr>
            <p:ph type="title"/>
          </p:nvPr>
        </p:nvSpPr>
        <p:spPr/>
        <p:txBody>
          <a:bodyPr/>
          <a:lstStyle/>
          <a:p>
            <a:r>
              <a:rPr lang="en-US" dirty="0"/>
              <a:t>Misaligned Goals: </a:t>
            </a:r>
          </a:p>
        </p:txBody>
      </p:sp>
      <p:graphicFrame>
        <p:nvGraphicFramePr>
          <p:cNvPr id="4" name="Table 4">
            <a:extLst>
              <a:ext uri="{FF2B5EF4-FFF2-40B4-BE49-F238E27FC236}">
                <a16:creationId xmlns:a16="http://schemas.microsoft.com/office/drawing/2014/main" id="{BED04412-2C81-EE29-CCA9-7F12D275600C}"/>
              </a:ext>
            </a:extLst>
          </p:cNvPr>
          <p:cNvGraphicFramePr>
            <a:graphicFrameLocks noGrp="1"/>
          </p:cNvGraphicFramePr>
          <p:nvPr/>
        </p:nvGraphicFramePr>
        <p:xfrm>
          <a:off x="999067" y="1945640"/>
          <a:ext cx="10210800" cy="4336627"/>
        </p:xfrm>
        <a:graphic>
          <a:graphicData uri="http://schemas.openxmlformats.org/drawingml/2006/table">
            <a:tbl>
              <a:tblPr firstRow="1" bandRow="1">
                <a:tableStyleId>{5C22544A-7EE6-4342-B048-85BDC9FD1C3A}</a:tableStyleId>
              </a:tblPr>
              <a:tblGrid>
                <a:gridCol w="3063240">
                  <a:extLst>
                    <a:ext uri="{9D8B030D-6E8A-4147-A177-3AD203B41FA5}">
                      <a16:colId xmlns:a16="http://schemas.microsoft.com/office/drawing/2014/main" val="1982747438"/>
                    </a:ext>
                  </a:extLst>
                </a:gridCol>
                <a:gridCol w="7147560">
                  <a:extLst>
                    <a:ext uri="{9D8B030D-6E8A-4147-A177-3AD203B41FA5}">
                      <a16:colId xmlns:a16="http://schemas.microsoft.com/office/drawing/2014/main" val="971874161"/>
                    </a:ext>
                  </a:extLst>
                </a:gridCol>
              </a:tblGrid>
              <a:tr h="526627">
                <a:tc>
                  <a:txBody>
                    <a:bodyPr/>
                    <a:lstStyle/>
                    <a:p>
                      <a:r>
                        <a:rPr lang="en-US" sz="2000" dirty="0"/>
                        <a:t>Goal</a:t>
                      </a:r>
                    </a:p>
                  </a:txBody>
                  <a:tcPr/>
                </a:tc>
                <a:tc>
                  <a:txBody>
                    <a:bodyPr/>
                    <a:lstStyle/>
                    <a:p>
                      <a:r>
                        <a:rPr lang="en-US" sz="2000" dirty="0"/>
                        <a:t>Misalignment</a:t>
                      </a:r>
                    </a:p>
                  </a:txBody>
                  <a:tcPr/>
                </a:tc>
                <a:extLst>
                  <a:ext uri="{0D108BD9-81ED-4DB2-BD59-A6C34878D82A}">
                    <a16:rowId xmlns:a16="http://schemas.microsoft.com/office/drawing/2014/main" val="3881155473"/>
                  </a:ext>
                </a:extLst>
              </a:tr>
              <a:tr h="254000">
                <a:tc>
                  <a:txBody>
                    <a:bodyPr/>
                    <a:lstStyle/>
                    <a:p>
                      <a:r>
                        <a:rPr lang="en-US" sz="2000" dirty="0"/>
                        <a:t>Seeing friends on a regular basis</a:t>
                      </a:r>
                    </a:p>
                  </a:txBody>
                  <a:tcPr/>
                </a:tc>
                <a:tc>
                  <a:txBody>
                    <a:bodyPr/>
                    <a:lstStyle/>
                    <a:p>
                      <a:r>
                        <a:rPr lang="en-US" sz="2000" dirty="0"/>
                        <a:t>Diuretics given more than once daily or later in the day </a:t>
                      </a:r>
                    </a:p>
                  </a:txBody>
                  <a:tcPr/>
                </a:tc>
                <a:extLst>
                  <a:ext uri="{0D108BD9-81ED-4DB2-BD59-A6C34878D82A}">
                    <a16:rowId xmlns:a16="http://schemas.microsoft.com/office/drawing/2014/main" val="2086572529"/>
                  </a:ext>
                </a:extLst>
              </a:tr>
              <a:tr h="0">
                <a:tc>
                  <a:txBody>
                    <a:bodyPr/>
                    <a:lstStyle/>
                    <a:p>
                      <a:r>
                        <a:rPr lang="en-US" sz="2000" dirty="0"/>
                        <a:t>Maintaining cognitive wellbeing</a:t>
                      </a:r>
                    </a:p>
                  </a:txBody>
                  <a:tcPr/>
                </a:tc>
                <a:tc>
                  <a:txBody>
                    <a:bodyPr/>
                    <a:lstStyle/>
                    <a:p>
                      <a:r>
                        <a:rPr lang="en-US" sz="2000" dirty="0"/>
                        <a:t>Benzodiazepines or anticholinergics used for insomnia</a:t>
                      </a:r>
                    </a:p>
                  </a:txBody>
                  <a:tcPr/>
                </a:tc>
                <a:extLst>
                  <a:ext uri="{0D108BD9-81ED-4DB2-BD59-A6C34878D82A}">
                    <a16:rowId xmlns:a16="http://schemas.microsoft.com/office/drawing/2014/main" val="471012527"/>
                  </a:ext>
                </a:extLst>
              </a:tr>
              <a:tr h="0">
                <a:tc>
                  <a:txBody>
                    <a:bodyPr/>
                    <a:lstStyle/>
                    <a:p>
                      <a:r>
                        <a:rPr lang="en-US" sz="2000" dirty="0"/>
                        <a:t>Going to the beach in the summer</a:t>
                      </a:r>
                    </a:p>
                  </a:txBody>
                  <a:tcPr/>
                </a:tc>
                <a:tc>
                  <a:txBody>
                    <a:bodyPr/>
                    <a:lstStyle/>
                    <a:p>
                      <a:r>
                        <a:rPr lang="en-US" sz="2000" dirty="0"/>
                        <a:t>Use of  chronic medications with phototoxic side effects </a:t>
                      </a:r>
                    </a:p>
                  </a:txBody>
                  <a:tcPr/>
                </a:tc>
                <a:extLst>
                  <a:ext uri="{0D108BD9-81ED-4DB2-BD59-A6C34878D82A}">
                    <a16:rowId xmlns:a16="http://schemas.microsoft.com/office/drawing/2014/main" val="1442734668"/>
                  </a:ext>
                </a:extLst>
              </a:tr>
              <a:tr h="199813">
                <a:tc>
                  <a:txBody>
                    <a:bodyPr/>
                    <a:lstStyle/>
                    <a:p>
                      <a:r>
                        <a:rPr lang="en-US" sz="2000" dirty="0"/>
                        <a:t>Reduced hypoglycemia episodes</a:t>
                      </a:r>
                    </a:p>
                  </a:txBody>
                  <a:tcPr/>
                </a:tc>
                <a:tc>
                  <a:txBody>
                    <a:bodyPr/>
                    <a:lstStyle/>
                    <a:p>
                      <a:r>
                        <a:rPr lang="en-US" sz="2000" dirty="0"/>
                        <a:t>Continuing sulfonylureas or short-acting insulin in patients with type 2 diabetes </a:t>
                      </a:r>
                    </a:p>
                  </a:txBody>
                  <a:tcPr/>
                </a:tc>
                <a:extLst>
                  <a:ext uri="{0D108BD9-81ED-4DB2-BD59-A6C34878D82A}">
                    <a16:rowId xmlns:a16="http://schemas.microsoft.com/office/drawing/2014/main" val="2264937173"/>
                  </a:ext>
                </a:extLst>
              </a:tr>
              <a:tr h="379306">
                <a:tc>
                  <a:txBody>
                    <a:bodyPr/>
                    <a:lstStyle/>
                    <a:p>
                      <a:r>
                        <a:rPr lang="en-US" sz="2000" dirty="0"/>
                        <a:t>Reduced risk of falling</a:t>
                      </a:r>
                    </a:p>
                  </a:txBody>
                  <a:tcPr/>
                </a:tc>
                <a:tc>
                  <a:txBody>
                    <a:bodyPr/>
                    <a:lstStyle/>
                    <a:p>
                      <a:r>
                        <a:rPr lang="en-US" sz="2000" dirty="0"/>
                        <a:t>Continuation of anticholinergics, benzodiazepines, 3 or more CNS-acting medications, diuretics used for hypertension, proton pump inhibitors, NSAIDs, and more!</a:t>
                      </a:r>
                    </a:p>
                  </a:txBody>
                  <a:tcPr/>
                </a:tc>
                <a:extLst>
                  <a:ext uri="{0D108BD9-81ED-4DB2-BD59-A6C34878D82A}">
                    <a16:rowId xmlns:a16="http://schemas.microsoft.com/office/drawing/2014/main" val="2138633524"/>
                  </a:ext>
                </a:extLst>
              </a:tr>
            </a:tbl>
          </a:graphicData>
        </a:graphic>
      </p:graphicFrame>
    </p:spTree>
    <p:extLst>
      <p:ext uri="{BB962C8B-B14F-4D97-AF65-F5344CB8AC3E}">
        <p14:creationId xmlns:p14="http://schemas.microsoft.com/office/powerpoint/2010/main" val="881108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5C72-2519-ECF6-68A1-C326D0718A82}"/>
              </a:ext>
            </a:extLst>
          </p:cNvPr>
          <p:cNvSpPr>
            <a:spLocks noGrp="1"/>
          </p:cNvSpPr>
          <p:nvPr>
            <p:ph type="title"/>
          </p:nvPr>
        </p:nvSpPr>
        <p:spPr/>
        <p:txBody>
          <a:bodyPr/>
          <a:lstStyle/>
          <a:p>
            <a:r>
              <a:rPr lang="en-US" b="1" i="1" dirty="0"/>
              <a:t>4. Manage Cognitive Dissonance </a:t>
            </a:r>
          </a:p>
        </p:txBody>
      </p:sp>
      <p:sp>
        <p:nvSpPr>
          <p:cNvPr id="3" name="Content Placeholder 2">
            <a:extLst>
              <a:ext uri="{FF2B5EF4-FFF2-40B4-BE49-F238E27FC236}">
                <a16:creationId xmlns:a16="http://schemas.microsoft.com/office/drawing/2014/main" id="{5BEC26A8-2EED-AFFD-A1CB-D96886A5FB63}"/>
              </a:ext>
            </a:extLst>
          </p:cNvPr>
          <p:cNvSpPr>
            <a:spLocks noGrp="1"/>
          </p:cNvSpPr>
          <p:nvPr>
            <p:ph idx="1"/>
          </p:nvPr>
        </p:nvSpPr>
        <p:spPr/>
        <p:txBody>
          <a:bodyPr/>
          <a:lstStyle/>
          <a:p>
            <a:r>
              <a:rPr lang="en-US" dirty="0"/>
              <a:t>Two or more contradictory thoughts, ideals, beliefs or values that cause mental discomfort </a:t>
            </a:r>
          </a:p>
          <a:p>
            <a:r>
              <a:rPr lang="en-US" dirty="0"/>
              <a:t>What a patient believes is helping them may actually be harming them </a:t>
            </a:r>
          </a:p>
          <a:p>
            <a:r>
              <a:rPr lang="en-US" dirty="0"/>
              <a:t>Options: </a:t>
            </a:r>
          </a:p>
          <a:p>
            <a:pPr lvl="1"/>
            <a:r>
              <a:rPr lang="en-US" dirty="0"/>
              <a:t>Being direct </a:t>
            </a:r>
          </a:p>
          <a:p>
            <a:pPr lvl="1"/>
            <a:r>
              <a:rPr lang="en-US" dirty="0"/>
              <a:t>Offering an emotional response</a:t>
            </a:r>
          </a:p>
          <a:p>
            <a:pPr lvl="1"/>
            <a:r>
              <a:rPr lang="en-US" dirty="0"/>
              <a:t>Education and reading resources </a:t>
            </a:r>
          </a:p>
        </p:txBody>
      </p:sp>
      <p:sp>
        <p:nvSpPr>
          <p:cNvPr id="4" name="TextBox 3">
            <a:extLst>
              <a:ext uri="{FF2B5EF4-FFF2-40B4-BE49-F238E27FC236}">
                <a16:creationId xmlns:a16="http://schemas.microsoft.com/office/drawing/2014/main" id="{3BE5964F-AA2F-06A9-66CF-BD19EBF9EF6B}"/>
              </a:ext>
            </a:extLst>
          </p:cNvPr>
          <p:cNvSpPr txBox="1"/>
          <p:nvPr/>
        </p:nvSpPr>
        <p:spPr>
          <a:xfrm>
            <a:off x="0" y="6492875"/>
            <a:ext cx="12105503" cy="307777"/>
          </a:xfrm>
          <a:prstGeom prst="rect">
            <a:avLst/>
          </a:prstGeom>
          <a:noFill/>
        </p:spPr>
        <p:txBody>
          <a:bodyPr wrap="square" rtlCol="0">
            <a:spAutoFit/>
          </a:bodyPr>
          <a:lstStyle/>
          <a:p>
            <a:pPr algn="l"/>
            <a:r>
              <a:rPr lang="en-US" sz="1400" dirty="0">
                <a:latin typeface="Calibri" panose="020F0502020204030204" pitchFamily="34" charset="0"/>
                <a:cs typeface="Calibri" panose="020F0502020204030204" pitchFamily="34" charset="0"/>
              </a:rPr>
              <a:t>Felton M, et al. Communication Techniques for Deprescribing Conversations. </a:t>
            </a:r>
            <a:r>
              <a:rPr lang="en-US" sz="1400" b="0" i="0" dirty="0">
                <a:effectLst/>
                <a:latin typeface="Calibri" panose="020F0502020204030204" pitchFamily="34" charset="0"/>
                <a:cs typeface="Calibri" panose="020F0502020204030204" pitchFamily="34" charset="0"/>
              </a:rPr>
              <a:t>Fast Facts and Concepts. Dec 2018; 369. Available at:  https://</a:t>
            </a:r>
            <a:r>
              <a:rPr lang="en-US" sz="1400" b="0" i="0" dirty="0" err="1">
                <a:effectLst/>
                <a:latin typeface="Calibri" panose="020F0502020204030204" pitchFamily="34" charset="0"/>
                <a:cs typeface="Calibri" panose="020F0502020204030204" pitchFamily="34" charset="0"/>
              </a:rPr>
              <a:t>www.mypcnow.org</a:t>
            </a:r>
            <a:endParaRPr lang="en-US" sz="14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8621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8C9C-3C6F-C294-5ABF-3067ADD3E432}"/>
              </a:ext>
            </a:extLst>
          </p:cNvPr>
          <p:cNvSpPr>
            <a:spLocks noGrp="1"/>
          </p:cNvSpPr>
          <p:nvPr>
            <p:ph type="title"/>
          </p:nvPr>
        </p:nvSpPr>
        <p:spPr>
          <a:xfrm>
            <a:off x="838200" y="365125"/>
            <a:ext cx="9159240" cy="1325563"/>
          </a:xfrm>
        </p:spPr>
        <p:txBody>
          <a:bodyPr/>
          <a:lstStyle/>
          <a:p>
            <a:r>
              <a:rPr lang="en-US" b="1" i="1" dirty="0"/>
              <a:t>5. Empower to Continue the Conversation</a:t>
            </a:r>
          </a:p>
        </p:txBody>
      </p:sp>
      <p:sp>
        <p:nvSpPr>
          <p:cNvPr id="3" name="Content Placeholder 2">
            <a:extLst>
              <a:ext uri="{FF2B5EF4-FFF2-40B4-BE49-F238E27FC236}">
                <a16:creationId xmlns:a16="http://schemas.microsoft.com/office/drawing/2014/main" id="{1D5E3DE7-0607-6AE5-64C9-B6FAD8428754}"/>
              </a:ext>
            </a:extLst>
          </p:cNvPr>
          <p:cNvSpPr>
            <a:spLocks noGrp="1"/>
          </p:cNvSpPr>
          <p:nvPr>
            <p:ph idx="1"/>
          </p:nvPr>
        </p:nvSpPr>
        <p:spPr/>
        <p:txBody>
          <a:bodyPr/>
          <a:lstStyle/>
          <a:p>
            <a:r>
              <a:rPr lang="en-US" dirty="0"/>
              <a:t>Let them know you are willing to continue the conversation </a:t>
            </a:r>
          </a:p>
          <a:p>
            <a:r>
              <a:rPr lang="en-US" dirty="0"/>
              <a:t>Use motivational interviewing to explore interest in future conversation </a:t>
            </a:r>
          </a:p>
          <a:p>
            <a:r>
              <a:rPr lang="en-US" dirty="0"/>
              <a:t>Set up the conversation with other healthcare providers</a:t>
            </a:r>
          </a:p>
          <a:p>
            <a:pPr lvl="1"/>
            <a:r>
              <a:rPr lang="en-US" dirty="0"/>
              <a:t>Connect with the cardiologist about stopping their metoprolol</a:t>
            </a:r>
          </a:p>
          <a:p>
            <a:pPr lvl="1"/>
            <a:r>
              <a:rPr lang="en-US" dirty="0"/>
              <a:t>Connect with the psychiatrist about the long-term risk of benzodiazepines</a:t>
            </a:r>
          </a:p>
          <a:p>
            <a:pPr lvl="1"/>
            <a:r>
              <a:rPr lang="en-US" dirty="0"/>
              <a:t>Connect with the gastroenterologist about safety and appropriateness of long-term proton pump inhibitors in your patient </a:t>
            </a:r>
          </a:p>
          <a:p>
            <a:r>
              <a:rPr lang="en-US" dirty="0"/>
              <a:t>Encourage your patient to have these conversations with the prescribing providers </a:t>
            </a:r>
          </a:p>
        </p:txBody>
      </p:sp>
      <p:sp>
        <p:nvSpPr>
          <p:cNvPr id="4" name="TextBox 3">
            <a:extLst>
              <a:ext uri="{FF2B5EF4-FFF2-40B4-BE49-F238E27FC236}">
                <a16:creationId xmlns:a16="http://schemas.microsoft.com/office/drawing/2014/main" id="{F38DFEB6-CAC6-CCC9-D850-C6BDF3EA07B6}"/>
              </a:ext>
            </a:extLst>
          </p:cNvPr>
          <p:cNvSpPr txBox="1"/>
          <p:nvPr/>
        </p:nvSpPr>
        <p:spPr>
          <a:xfrm>
            <a:off x="0" y="6550223"/>
            <a:ext cx="12105503" cy="307777"/>
          </a:xfrm>
          <a:prstGeom prst="rect">
            <a:avLst/>
          </a:prstGeom>
          <a:noFill/>
        </p:spPr>
        <p:txBody>
          <a:bodyPr wrap="square" rtlCol="0">
            <a:spAutoFit/>
          </a:bodyPr>
          <a:lstStyle/>
          <a:p>
            <a:pPr algn="l"/>
            <a:r>
              <a:rPr lang="en-US" sz="1400" dirty="0">
                <a:latin typeface="Calibri" panose="020F0502020204030204" pitchFamily="34" charset="0"/>
                <a:cs typeface="Calibri" panose="020F0502020204030204" pitchFamily="34" charset="0"/>
              </a:rPr>
              <a:t>Felton M, et al. Communication Techniques for Deprescribing Conversations. </a:t>
            </a:r>
            <a:r>
              <a:rPr lang="en-US" sz="1400" b="0" i="0" dirty="0">
                <a:effectLst/>
                <a:latin typeface="Calibri" panose="020F0502020204030204" pitchFamily="34" charset="0"/>
                <a:cs typeface="Calibri" panose="020F0502020204030204" pitchFamily="34" charset="0"/>
              </a:rPr>
              <a:t>Fast Facts and Concepts. Dec 2018; 369. Available at:  https://</a:t>
            </a:r>
            <a:r>
              <a:rPr lang="en-US" sz="1400" b="0" i="0" dirty="0" err="1">
                <a:effectLst/>
                <a:latin typeface="Calibri" panose="020F0502020204030204" pitchFamily="34" charset="0"/>
                <a:cs typeface="Calibri" panose="020F0502020204030204" pitchFamily="34" charset="0"/>
              </a:rPr>
              <a:t>www.mypcnow.org</a:t>
            </a:r>
            <a:endParaRPr lang="en-US" sz="14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75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CEC9-D3FB-CC0A-0DC6-19EFAAA9E265}"/>
              </a:ext>
            </a:extLst>
          </p:cNvPr>
          <p:cNvSpPr>
            <a:spLocks noGrp="1"/>
          </p:cNvSpPr>
          <p:nvPr>
            <p:ph type="title"/>
          </p:nvPr>
        </p:nvSpPr>
        <p:spPr>
          <a:xfrm>
            <a:off x="838200" y="367690"/>
            <a:ext cx="10515600" cy="1325563"/>
          </a:xfrm>
        </p:spPr>
        <p:txBody>
          <a:bodyPr/>
          <a:lstStyle/>
          <a:p>
            <a:pPr algn="ctr"/>
            <a:r>
              <a:rPr lang="en-US" dirty="0"/>
              <a:t>What is Deprescribing?</a:t>
            </a:r>
          </a:p>
        </p:txBody>
      </p:sp>
      <p:sp>
        <p:nvSpPr>
          <p:cNvPr id="3" name="Content Placeholder 2">
            <a:extLst>
              <a:ext uri="{FF2B5EF4-FFF2-40B4-BE49-F238E27FC236}">
                <a16:creationId xmlns:a16="http://schemas.microsoft.com/office/drawing/2014/main" id="{E681D277-6CE6-09FC-A0AD-D14778399583}"/>
              </a:ext>
            </a:extLst>
          </p:cNvPr>
          <p:cNvSpPr>
            <a:spLocks noGrp="1"/>
          </p:cNvSpPr>
          <p:nvPr>
            <p:ph idx="1"/>
          </p:nvPr>
        </p:nvSpPr>
        <p:spPr>
          <a:xfrm>
            <a:off x="838200" y="1690688"/>
            <a:ext cx="10515600" cy="4351338"/>
          </a:xfrm>
        </p:spPr>
        <p:txBody>
          <a:bodyPr/>
          <a:lstStyle/>
          <a:p>
            <a:pPr marL="0" indent="0" algn="ctr">
              <a:buNone/>
            </a:pPr>
            <a:endParaRPr lang="en-US" dirty="0">
              <a:solidFill>
                <a:srgbClr val="1A171C"/>
              </a:solidFill>
              <a:effectLst/>
              <a:latin typeface="Calibri" panose="020F0502020204030204" pitchFamily="34" charset="0"/>
              <a:cs typeface="Calibri" panose="020F0502020204030204" pitchFamily="34" charset="0"/>
            </a:endParaRPr>
          </a:p>
          <a:p>
            <a:pPr marL="0" indent="0" algn="ctr">
              <a:buNone/>
            </a:pPr>
            <a:r>
              <a:rPr lang="en-US" dirty="0">
                <a:solidFill>
                  <a:srgbClr val="1A171C"/>
                </a:solidFill>
                <a:effectLst/>
                <a:latin typeface="Calibri" panose="020F0502020204030204" pitchFamily="34" charset="0"/>
                <a:cs typeface="Calibri" panose="020F0502020204030204" pitchFamily="34" charset="0"/>
              </a:rPr>
              <a:t>“The systematic process of identifying and discontinuing drugs in instances in which existing or potential harms outweigh existing or potential benefits within the context of an individual patient’s care goals, current level of functioning, life expectancy, values, and preferences.” </a:t>
            </a: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Scott IA, et al. JAMA Intern Med. 2015 </a:t>
            </a:r>
          </a:p>
          <a:p>
            <a:pPr marL="0" indent="0">
              <a:buNone/>
            </a:pPr>
            <a:endParaRPr lang="en-US" dirty="0"/>
          </a:p>
        </p:txBody>
      </p:sp>
    </p:spTree>
    <p:extLst>
      <p:ext uri="{BB962C8B-B14F-4D97-AF65-F5344CB8AC3E}">
        <p14:creationId xmlns:p14="http://schemas.microsoft.com/office/powerpoint/2010/main" val="2502788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016CA-6DDC-77C9-75CB-E1E4E2C366FE}"/>
              </a:ext>
            </a:extLst>
          </p:cNvPr>
          <p:cNvSpPr>
            <a:spLocks noGrp="1"/>
          </p:cNvSpPr>
          <p:nvPr>
            <p:ph type="title"/>
          </p:nvPr>
        </p:nvSpPr>
        <p:spPr>
          <a:xfrm>
            <a:off x="638881" y="639193"/>
            <a:ext cx="4576586" cy="3573516"/>
          </a:xfrm>
        </p:spPr>
        <p:txBody>
          <a:bodyPr vert="horz" lIns="91440" tIns="45720" rIns="91440" bIns="45720" rtlCol="0" anchor="b">
            <a:normAutofit fontScale="90000"/>
          </a:bodyPr>
          <a:lstStyle/>
          <a:p>
            <a:r>
              <a:rPr lang="en-US" sz="5100" kern="1200" dirty="0" err="1">
                <a:solidFill>
                  <a:schemeClr val="tx1"/>
                </a:solidFill>
                <a:latin typeface="+mj-lt"/>
                <a:ea typeface="+mj-ea"/>
                <a:cs typeface="+mj-cs"/>
              </a:rPr>
              <a:t>Deprescribing.org</a:t>
            </a:r>
            <a:r>
              <a:rPr lang="en-US" sz="5100" kern="1200" dirty="0">
                <a:solidFill>
                  <a:schemeClr val="tx1"/>
                </a:solidFill>
                <a:latin typeface="+mj-lt"/>
                <a:ea typeface="+mj-ea"/>
                <a:cs typeface="+mj-cs"/>
              </a:rPr>
              <a:t> </a:t>
            </a:r>
            <a:br>
              <a:rPr lang="en-US" sz="5100" kern="1200" dirty="0">
                <a:solidFill>
                  <a:schemeClr val="tx1"/>
                </a:solidFill>
                <a:latin typeface="+mj-lt"/>
                <a:ea typeface="+mj-ea"/>
                <a:cs typeface="+mj-cs"/>
              </a:rPr>
            </a:br>
            <a:r>
              <a:rPr lang="en-US" sz="5100" kern="1200" dirty="0">
                <a:solidFill>
                  <a:schemeClr val="tx1"/>
                </a:solidFill>
                <a:latin typeface="+mj-lt"/>
                <a:ea typeface="+mj-ea"/>
                <a:cs typeface="+mj-cs"/>
              </a:rPr>
              <a:t>Patient Pamphlets and Infographics</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FB0689-F3F4-26B4-7F93-66F20D280F84}"/>
              </a:ext>
            </a:extLst>
          </p:cNvPr>
          <p:cNvPicPr>
            <a:picLocks noChangeAspect="1"/>
          </p:cNvPicPr>
          <p:nvPr/>
        </p:nvPicPr>
        <p:blipFill>
          <a:blip r:embed="rId2"/>
          <a:stretch>
            <a:fillRect/>
          </a:stretch>
        </p:blipFill>
        <p:spPr>
          <a:xfrm>
            <a:off x="5467787" y="93541"/>
            <a:ext cx="5154799" cy="6670917"/>
          </a:xfrm>
          <a:prstGeom prst="rect">
            <a:avLst/>
          </a:prstGeom>
        </p:spPr>
      </p:pic>
    </p:spTree>
    <p:extLst>
      <p:ext uri="{BB962C8B-B14F-4D97-AF65-F5344CB8AC3E}">
        <p14:creationId xmlns:p14="http://schemas.microsoft.com/office/powerpoint/2010/main" val="3406565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04619-1247-1E15-44C4-B8FDD9C4E4F6}"/>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a:solidFill>
                  <a:srgbClr val="FFFFFF"/>
                </a:solidFill>
                <a:latin typeface="+mj-lt"/>
                <a:ea typeface="+mj-ea"/>
                <a:cs typeface="+mj-cs"/>
              </a:rPr>
              <a:t>Rxisk.org</a:t>
            </a:r>
          </a:p>
        </p:txBody>
      </p:sp>
      <p:pic>
        <p:nvPicPr>
          <p:cNvPr id="5" name="Picture 4" descr="A close-up of a medical device&#10;&#10;Description automatically generated">
            <a:extLst>
              <a:ext uri="{FF2B5EF4-FFF2-40B4-BE49-F238E27FC236}">
                <a16:creationId xmlns:a16="http://schemas.microsoft.com/office/drawing/2014/main" id="{C087F6FC-DEAA-9650-A631-E285D020C7AC}"/>
              </a:ext>
            </a:extLst>
          </p:cNvPr>
          <p:cNvPicPr>
            <a:picLocks noChangeAspect="1"/>
          </p:cNvPicPr>
          <p:nvPr/>
        </p:nvPicPr>
        <p:blipFill>
          <a:blip r:embed="rId2"/>
          <a:stretch>
            <a:fillRect/>
          </a:stretch>
        </p:blipFill>
        <p:spPr>
          <a:xfrm>
            <a:off x="1507321" y="390832"/>
            <a:ext cx="9269976" cy="4519114"/>
          </a:xfrm>
          <a:prstGeom prst="rect">
            <a:avLst/>
          </a:prstGeom>
        </p:spPr>
      </p:pic>
    </p:spTree>
    <p:extLst>
      <p:ext uri="{BB962C8B-B14F-4D97-AF65-F5344CB8AC3E}">
        <p14:creationId xmlns:p14="http://schemas.microsoft.com/office/powerpoint/2010/main" val="2655225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19AB-93A3-C926-E997-0A0B0B7DA6BD}"/>
              </a:ext>
            </a:extLst>
          </p:cNvPr>
          <p:cNvSpPr>
            <a:spLocks noGrp="1"/>
          </p:cNvSpPr>
          <p:nvPr>
            <p:ph type="title"/>
          </p:nvPr>
        </p:nvSpPr>
        <p:spPr/>
        <p:txBody>
          <a:bodyPr/>
          <a:lstStyle/>
          <a:p>
            <a:r>
              <a:rPr lang="en-US"/>
              <a:t>Mysleepwell.ca</a:t>
            </a:r>
            <a:endParaRPr lang="en-US" dirty="0"/>
          </a:p>
        </p:txBody>
      </p:sp>
      <p:pic>
        <p:nvPicPr>
          <p:cNvPr id="7" name="Picture 6" descr="A close up of a clock&#10;&#10;Description automatically generated">
            <a:extLst>
              <a:ext uri="{FF2B5EF4-FFF2-40B4-BE49-F238E27FC236}">
                <a16:creationId xmlns:a16="http://schemas.microsoft.com/office/drawing/2014/main" id="{92AE65DE-BE5E-3D16-E9F1-BD124A42DCD6}"/>
              </a:ext>
            </a:extLst>
          </p:cNvPr>
          <p:cNvPicPr>
            <a:picLocks noChangeAspect="1"/>
          </p:cNvPicPr>
          <p:nvPr/>
        </p:nvPicPr>
        <p:blipFill>
          <a:blip r:embed="rId2"/>
          <a:stretch>
            <a:fillRect/>
          </a:stretch>
        </p:blipFill>
        <p:spPr>
          <a:xfrm>
            <a:off x="1151466" y="1332031"/>
            <a:ext cx="10202333" cy="5153219"/>
          </a:xfrm>
          <a:prstGeom prst="rect">
            <a:avLst/>
          </a:prstGeom>
        </p:spPr>
      </p:pic>
    </p:spTree>
    <p:extLst>
      <p:ext uri="{BB962C8B-B14F-4D97-AF65-F5344CB8AC3E}">
        <p14:creationId xmlns:p14="http://schemas.microsoft.com/office/powerpoint/2010/main" val="4115423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CBD7-8F91-42C7-4A67-2DC91EB60FAC}"/>
              </a:ext>
            </a:extLst>
          </p:cNvPr>
          <p:cNvSpPr>
            <a:spLocks noGrp="1"/>
          </p:cNvSpPr>
          <p:nvPr>
            <p:ph type="title"/>
          </p:nvPr>
        </p:nvSpPr>
        <p:spPr/>
        <p:txBody>
          <a:bodyPr/>
          <a:lstStyle/>
          <a:p>
            <a:r>
              <a:rPr lang="en-US" dirty="0"/>
              <a:t>Recap: </a:t>
            </a:r>
          </a:p>
        </p:txBody>
      </p:sp>
      <p:sp>
        <p:nvSpPr>
          <p:cNvPr id="3" name="Content Placeholder 2">
            <a:extLst>
              <a:ext uri="{FF2B5EF4-FFF2-40B4-BE49-F238E27FC236}">
                <a16:creationId xmlns:a16="http://schemas.microsoft.com/office/drawing/2014/main" id="{C8CC9339-031A-ADD1-2036-E1250B0E5C40}"/>
              </a:ext>
            </a:extLst>
          </p:cNvPr>
          <p:cNvSpPr>
            <a:spLocks noGrp="1"/>
          </p:cNvSpPr>
          <p:nvPr>
            <p:ph idx="1"/>
          </p:nvPr>
        </p:nvSpPr>
        <p:spPr/>
        <p:txBody>
          <a:bodyPr/>
          <a:lstStyle/>
          <a:p>
            <a:r>
              <a:rPr lang="en-US" dirty="0"/>
              <a:t>Consider the FRAME technique to initiation conversations around deprescribing </a:t>
            </a:r>
          </a:p>
          <a:p>
            <a:r>
              <a:rPr lang="en-US" dirty="0"/>
              <a:t>The “problem” may be misinterpretation of roles</a:t>
            </a:r>
          </a:p>
          <a:p>
            <a:r>
              <a:rPr lang="en-US" dirty="0"/>
              <a:t>Motivational interviewing is a great technique to assess goals and interest in deprescribing </a:t>
            </a:r>
          </a:p>
          <a:p>
            <a:r>
              <a:rPr lang="en-US" dirty="0"/>
              <a:t>In patients with a large number of medications, consider offering a medication-focused visit </a:t>
            </a:r>
          </a:p>
        </p:txBody>
      </p:sp>
    </p:spTree>
    <p:extLst>
      <p:ext uri="{BB962C8B-B14F-4D97-AF65-F5344CB8AC3E}">
        <p14:creationId xmlns:p14="http://schemas.microsoft.com/office/powerpoint/2010/main" val="595598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D930F4-7F7E-7581-69E2-B770A9CF47FF}"/>
              </a:ext>
            </a:extLst>
          </p:cNvPr>
          <p:cNvSpPr>
            <a:spLocks noGrp="1"/>
          </p:cNvSpPr>
          <p:nvPr>
            <p:ph type="title"/>
          </p:nvPr>
        </p:nvSpPr>
        <p:spPr>
          <a:xfrm>
            <a:off x="1171074" y="1396686"/>
            <a:ext cx="3240506" cy="4064628"/>
          </a:xfrm>
        </p:spPr>
        <p:txBody>
          <a:bodyPr>
            <a:normAutofit/>
          </a:bodyPr>
          <a:lstStyle/>
          <a:p>
            <a:r>
              <a:rPr lang="en-US">
                <a:solidFill>
                  <a:srgbClr val="FFFFFF"/>
                </a:solidFill>
              </a:rPr>
              <a:t>Questions?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A9BE768-20F1-776B-1E2E-6922D674A407}"/>
              </a:ext>
            </a:extLst>
          </p:cNvPr>
          <p:cNvSpPr>
            <a:spLocks noGrp="1"/>
          </p:cNvSpPr>
          <p:nvPr>
            <p:ph idx="1"/>
          </p:nvPr>
        </p:nvSpPr>
        <p:spPr>
          <a:xfrm>
            <a:off x="5048154" y="4042979"/>
            <a:ext cx="7123522" cy="1418335"/>
          </a:xfrm>
        </p:spPr>
        <p:txBody>
          <a:bodyPr>
            <a:normAutofit/>
          </a:bodyPr>
          <a:lstStyle/>
          <a:p>
            <a:pPr marL="0" indent="0">
              <a:buNone/>
            </a:pPr>
            <a:r>
              <a:rPr lang="en-US" dirty="0"/>
              <a:t>Sydney Springer, </a:t>
            </a:r>
            <a:r>
              <a:rPr lang="en-US" dirty="0" err="1"/>
              <a:t>Pharm.D</a:t>
            </a:r>
            <a:r>
              <a:rPr lang="en-US" dirty="0"/>
              <a:t>, M.S., BCPS, BCGP</a:t>
            </a:r>
          </a:p>
          <a:p>
            <a:pPr marL="0" indent="0">
              <a:buNone/>
            </a:pPr>
            <a:r>
              <a:rPr lang="en-US" dirty="0"/>
              <a:t>Email: </a:t>
            </a:r>
            <a:r>
              <a:rPr lang="en-US" dirty="0">
                <a:hlinkClick r:id="rId2"/>
              </a:rPr>
              <a:t>springers339@gmail.com</a:t>
            </a:r>
            <a:r>
              <a:rPr lang="en-US" dirty="0"/>
              <a:t> </a:t>
            </a:r>
          </a:p>
        </p:txBody>
      </p:sp>
    </p:spTree>
    <p:extLst>
      <p:ext uri="{BB962C8B-B14F-4D97-AF65-F5344CB8AC3E}">
        <p14:creationId xmlns:p14="http://schemas.microsoft.com/office/powerpoint/2010/main" val="334840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1E75-5E83-6643-28A9-4D91AB62BF6A}"/>
              </a:ext>
            </a:extLst>
          </p:cNvPr>
          <p:cNvSpPr>
            <a:spLocks noGrp="1"/>
          </p:cNvSpPr>
          <p:nvPr>
            <p:ph type="title"/>
          </p:nvPr>
        </p:nvSpPr>
        <p:spPr/>
        <p:txBody>
          <a:bodyPr/>
          <a:lstStyle/>
          <a:p>
            <a:r>
              <a:rPr lang="en-US" dirty="0"/>
              <a:t>Why is this so hard as a Provider?</a:t>
            </a:r>
          </a:p>
        </p:txBody>
      </p:sp>
      <p:graphicFrame>
        <p:nvGraphicFramePr>
          <p:cNvPr id="14" name="Content Placeholder 2">
            <a:extLst>
              <a:ext uri="{FF2B5EF4-FFF2-40B4-BE49-F238E27FC236}">
                <a16:creationId xmlns:a16="http://schemas.microsoft.com/office/drawing/2014/main" id="{7C349118-1F01-ABCA-5ACE-EFD6B8C98E40}"/>
              </a:ext>
            </a:extLst>
          </p:cNvPr>
          <p:cNvGraphicFramePr>
            <a:graphicFrameLocks noGrp="1"/>
          </p:cNvGraphicFramePr>
          <p:nvPr>
            <p:ph idx="1"/>
            <p:extLst>
              <p:ext uri="{D42A27DB-BD31-4B8C-83A1-F6EECF244321}">
                <p14:modId xmlns:p14="http://schemas.microsoft.com/office/powerpoint/2010/main" val="2310930652"/>
              </p:ext>
            </p:extLst>
          </p:nvPr>
        </p:nvGraphicFramePr>
        <p:xfrm>
          <a:off x="423333" y="1825625"/>
          <a:ext cx="1159933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0D761367-F75B-CD6D-62E6-C1A6AF85FAED}"/>
              </a:ext>
            </a:extLst>
          </p:cNvPr>
          <p:cNvSpPr txBox="1"/>
          <p:nvPr/>
        </p:nvSpPr>
        <p:spPr>
          <a:xfrm>
            <a:off x="0" y="6492875"/>
            <a:ext cx="5486400" cy="369332"/>
          </a:xfrm>
          <a:prstGeom prst="rect">
            <a:avLst/>
          </a:prstGeom>
          <a:noFill/>
        </p:spPr>
        <p:txBody>
          <a:bodyPr wrap="square" rtlCol="0">
            <a:spAutoFit/>
          </a:bodyPr>
          <a:lstStyle/>
          <a:p>
            <a:r>
              <a:rPr lang="en-US" dirty="0"/>
              <a:t>Peat G, et al. BMJ Open. 2022; 12(3):e054279. </a:t>
            </a:r>
          </a:p>
        </p:txBody>
      </p:sp>
    </p:spTree>
    <p:extLst>
      <p:ext uri="{BB962C8B-B14F-4D97-AF65-F5344CB8AC3E}">
        <p14:creationId xmlns:p14="http://schemas.microsoft.com/office/powerpoint/2010/main" val="58820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2E95-7CDA-46B7-9BE3-F7F1D2B84B33}"/>
              </a:ext>
            </a:extLst>
          </p:cNvPr>
          <p:cNvSpPr>
            <a:spLocks noGrp="1"/>
          </p:cNvSpPr>
          <p:nvPr>
            <p:ph type="title"/>
          </p:nvPr>
        </p:nvSpPr>
        <p:spPr/>
        <p:txBody>
          <a:bodyPr/>
          <a:lstStyle/>
          <a:p>
            <a:r>
              <a:rPr lang="en-US" dirty="0"/>
              <a:t>Consumer attitudes </a:t>
            </a:r>
          </a:p>
        </p:txBody>
      </p:sp>
      <p:sp>
        <p:nvSpPr>
          <p:cNvPr id="3" name="Content Placeholder 2">
            <a:extLst>
              <a:ext uri="{FF2B5EF4-FFF2-40B4-BE49-F238E27FC236}">
                <a16:creationId xmlns:a16="http://schemas.microsoft.com/office/drawing/2014/main" id="{BB09766A-D2C1-0AF4-ABCA-50B47BD17EC6}"/>
              </a:ext>
            </a:extLst>
          </p:cNvPr>
          <p:cNvSpPr>
            <a:spLocks noGrp="1"/>
          </p:cNvSpPr>
          <p:nvPr>
            <p:ph idx="1"/>
          </p:nvPr>
        </p:nvSpPr>
        <p:spPr>
          <a:xfrm>
            <a:off x="838200" y="2367492"/>
            <a:ext cx="10515600" cy="3237442"/>
          </a:xfrm>
        </p:spPr>
        <p:txBody>
          <a:bodyPr/>
          <a:lstStyle/>
          <a:p>
            <a:pPr marL="0" indent="0" algn="ctr">
              <a:buNone/>
            </a:pPr>
            <a:r>
              <a:rPr lang="en-US" dirty="0"/>
              <a:t>Upwards of 80-85% of adults and caregivers agree that they would be willing to stop one or more of their medications if their provider said it was possible. </a:t>
            </a:r>
          </a:p>
          <a:p>
            <a:pPr marL="0" indent="0" algn="ctr">
              <a:buNone/>
            </a:pPr>
            <a:endParaRPr lang="en-US" dirty="0"/>
          </a:p>
          <a:p>
            <a:pPr marL="0" indent="0" algn="ctr">
              <a:buNone/>
            </a:pPr>
            <a:r>
              <a:rPr lang="en-US" i="1" dirty="0"/>
              <a:t>However</a:t>
            </a:r>
            <a:r>
              <a:rPr lang="en-US" dirty="0"/>
              <a:t>, 67-93% of adults and caregivers agree that they are satisfied with their current medication regimen</a:t>
            </a:r>
          </a:p>
        </p:txBody>
      </p:sp>
      <p:sp>
        <p:nvSpPr>
          <p:cNvPr id="12" name="TextBox 11">
            <a:extLst>
              <a:ext uri="{FF2B5EF4-FFF2-40B4-BE49-F238E27FC236}">
                <a16:creationId xmlns:a16="http://schemas.microsoft.com/office/drawing/2014/main" id="{5E028856-9A87-F618-5C28-F41EC7C4A5FB}"/>
              </a:ext>
            </a:extLst>
          </p:cNvPr>
          <p:cNvSpPr txBox="1"/>
          <p:nvPr/>
        </p:nvSpPr>
        <p:spPr>
          <a:xfrm>
            <a:off x="0" y="6550223"/>
            <a:ext cx="7981196" cy="307777"/>
          </a:xfrm>
          <a:prstGeom prst="rect">
            <a:avLst/>
          </a:prstGeom>
          <a:noFill/>
        </p:spPr>
        <p:txBody>
          <a:bodyPr wrap="square" rtlCol="0">
            <a:spAutoFit/>
          </a:bodyPr>
          <a:lstStyle/>
          <a:p>
            <a:r>
              <a:rPr lang="en-US" sz="1400" dirty="0"/>
              <a:t>Weir KB, et al. J </a:t>
            </a:r>
            <a:r>
              <a:rPr lang="en-US" sz="1400" dirty="0" err="1"/>
              <a:t>Gerontol</a:t>
            </a:r>
            <a:r>
              <a:rPr lang="en-US" sz="1400" dirty="0"/>
              <a:t> A Biol Sci Med Sci. 2022 May 5; 77(5):1020-34</a:t>
            </a:r>
          </a:p>
        </p:txBody>
      </p:sp>
    </p:spTree>
    <p:extLst>
      <p:ext uri="{BB962C8B-B14F-4D97-AF65-F5344CB8AC3E}">
        <p14:creationId xmlns:p14="http://schemas.microsoft.com/office/powerpoint/2010/main" val="321248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D3DA-EFCF-793E-6974-5EBA06978B53}"/>
              </a:ext>
            </a:extLst>
          </p:cNvPr>
          <p:cNvSpPr>
            <a:spLocks noGrp="1"/>
          </p:cNvSpPr>
          <p:nvPr>
            <p:ph type="title"/>
          </p:nvPr>
        </p:nvSpPr>
        <p:spPr>
          <a:xfrm>
            <a:off x="838200" y="365125"/>
            <a:ext cx="9022491" cy="1325563"/>
          </a:xfrm>
        </p:spPr>
        <p:txBody>
          <a:bodyPr/>
          <a:lstStyle/>
          <a:p>
            <a:r>
              <a:rPr lang="en-US" dirty="0"/>
              <a:t>The “FRAME” Acronym for Deprescribing Conversations</a:t>
            </a:r>
          </a:p>
        </p:txBody>
      </p:sp>
      <p:graphicFrame>
        <p:nvGraphicFramePr>
          <p:cNvPr id="4" name="Table 4">
            <a:extLst>
              <a:ext uri="{FF2B5EF4-FFF2-40B4-BE49-F238E27FC236}">
                <a16:creationId xmlns:a16="http://schemas.microsoft.com/office/drawing/2014/main" id="{BF41BCF6-0868-4A75-BC2B-BFC34B4088E1}"/>
              </a:ext>
            </a:extLst>
          </p:cNvPr>
          <p:cNvGraphicFramePr>
            <a:graphicFrameLocks noGrp="1"/>
          </p:cNvGraphicFramePr>
          <p:nvPr/>
        </p:nvGraphicFramePr>
        <p:xfrm>
          <a:off x="1389448" y="2115979"/>
          <a:ext cx="8471243" cy="3839975"/>
        </p:xfrm>
        <a:graphic>
          <a:graphicData uri="http://schemas.openxmlformats.org/drawingml/2006/table">
            <a:tbl>
              <a:tblPr firstRow="1" bandRow="1">
                <a:tableStyleId>{2D5ABB26-0587-4C30-8999-92F81FD0307C}</a:tableStyleId>
              </a:tblPr>
              <a:tblGrid>
                <a:gridCol w="612448">
                  <a:extLst>
                    <a:ext uri="{9D8B030D-6E8A-4147-A177-3AD203B41FA5}">
                      <a16:colId xmlns:a16="http://schemas.microsoft.com/office/drawing/2014/main" val="531616554"/>
                    </a:ext>
                  </a:extLst>
                </a:gridCol>
                <a:gridCol w="7858795">
                  <a:extLst>
                    <a:ext uri="{9D8B030D-6E8A-4147-A177-3AD203B41FA5}">
                      <a16:colId xmlns:a16="http://schemas.microsoft.com/office/drawing/2014/main" val="606447715"/>
                    </a:ext>
                  </a:extLst>
                </a:gridCol>
              </a:tblGrid>
              <a:tr h="767995">
                <a:tc>
                  <a:txBody>
                    <a:bodyPr/>
                    <a:lstStyle/>
                    <a:p>
                      <a:pPr algn="l"/>
                      <a:r>
                        <a:rPr lang="en-US" sz="2800" b="1" dirty="0"/>
                        <a:t>F</a:t>
                      </a:r>
                    </a:p>
                  </a:txBody>
                  <a:tcPr anchor="ctr"/>
                </a:tc>
                <a:tc>
                  <a:txBody>
                    <a:bodyPr/>
                    <a:lstStyle/>
                    <a:p>
                      <a:pPr algn="l"/>
                      <a:r>
                        <a:rPr lang="en-US" sz="2400" dirty="0"/>
                        <a:t>Fortify Trust</a:t>
                      </a:r>
                    </a:p>
                  </a:txBody>
                  <a:tcPr anchor="ctr"/>
                </a:tc>
                <a:extLst>
                  <a:ext uri="{0D108BD9-81ED-4DB2-BD59-A6C34878D82A}">
                    <a16:rowId xmlns:a16="http://schemas.microsoft.com/office/drawing/2014/main" val="248293470"/>
                  </a:ext>
                </a:extLst>
              </a:tr>
              <a:tr h="767995">
                <a:tc>
                  <a:txBody>
                    <a:bodyPr/>
                    <a:lstStyle/>
                    <a:p>
                      <a:pPr algn="l"/>
                      <a:r>
                        <a:rPr lang="en-US" sz="2800" b="1" dirty="0"/>
                        <a:t>R</a:t>
                      </a:r>
                    </a:p>
                  </a:txBody>
                  <a:tcPr anchor="ctr"/>
                </a:tc>
                <a:tc>
                  <a:txBody>
                    <a:bodyPr/>
                    <a:lstStyle/>
                    <a:p>
                      <a:pPr algn="l"/>
                      <a:r>
                        <a:rPr lang="en-US" sz="2400" dirty="0"/>
                        <a:t>Recognize patient’s willingness/barriers to deprescribing</a:t>
                      </a:r>
                    </a:p>
                  </a:txBody>
                  <a:tcPr anchor="ctr"/>
                </a:tc>
                <a:extLst>
                  <a:ext uri="{0D108BD9-81ED-4DB2-BD59-A6C34878D82A}">
                    <a16:rowId xmlns:a16="http://schemas.microsoft.com/office/drawing/2014/main" val="3917279537"/>
                  </a:ext>
                </a:extLst>
              </a:tr>
              <a:tr h="767995">
                <a:tc>
                  <a:txBody>
                    <a:bodyPr/>
                    <a:lstStyle/>
                    <a:p>
                      <a:pPr algn="l"/>
                      <a:r>
                        <a:rPr lang="en-US" sz="2800" b="1" dirty="0"/>
                        <a:t>A</a:t>
                      </a:r>
                    </a:p>
                  </a:txBody>
                  <a:tcPr anchor="ctr"/>
                </a:tc>
                <a:tc>
                  <a:txBody>
                    <a:bodyPr/>
                    <a:lstStyle/>
                    <a:p>
                      <a:pPr algn="l"/>
                      <a:r>
                        <a:rPr lang="en-US" sz="2400" dirty="0"/>
                        <a:t>Align deprescribing recommendations with goals of care</a:t>
                      </a:r>
                    </a:p>
                  </a:txBody>
                  <a:tcPr anchor="ctr"/>
                </a:tc>
                <a:extLst>
                  <a:ext uri="{0D108BD9-81ED-4DB2-BD59-A6C34878D82A}">
                    <a16:rowId xmlns:a16="http://schemas.microsoft.com/office/drawing/2014/main" val="4163353183"/>
                  </a:ext>
                </a:extLst>
              </a:tr>
              <a:tr h="767995">
                <a:tc>
                  <a:txBody>
                    <a:bodyPr/>
                    <a:lstStyle/>
                    <a:p>
                      <a:pPr algn="l"/>
                      <a:r>
                        <a:rPr lang="en-US" sz="2800" b="1" dirty="0"/>
                        <a:t>M</a:t>
                      </a:r>
                    </a:p>
                  </a:txBody>
                  <a:tcPr anchor="ctr"/>
                </a:tc>
                <a:tc>
                  <a:txBody>
                    <a:bodyPr/>
                    <a:lstStyle/>
                    <a:p>
                      <a:pPr algn="l"/>
                      <a:r>
                        <a:rPr lang="en-US" sz="2400" dirty="0"/>
                        <a:t>Manage Cognitive Dissonance</a:t>
                      </a:r>
                    </a:p>
                  </a:txBody>
                  <a:tcPr anchor="ctr"/>
                </a:tc>
                <a:extLst>
                  <a:ext uri="{0D108BD9-81ED-4DB2-BD59-A6C34878D82A}">
                    <a16:rowId xmlns:a16="http://schemas.microsoft.com/office/drawing/2014/main" val="1477219810"/>
                  </a:ext>
                </a:extLst>
              </a:tr>
              <a:tr h="767995">
                <a:tc>
                  <a:txBody>
                    <a:bodyPr/>
                    <a:lstStyle/>
                    <a:p>
                      <a:pPr algn="l"/>
                      <a:r>
                        <a:rPr lang="en-US" sz="2800" b="1" dirty="0"/>
                        <a:t>E</a:t>
                      </a:r>
                    </a:p>
                  </a:txBody>
                  <a:tcPr anchor="ctr"/>
                </a:tc>
                <a:tc>
                  <a:txBody>
                    <a:bodyPr/>
                    <a:lstStyle/>
                    <a:p>
                      <a:pPr algn="l"/>
                      <a:r>
                        <a:rPr lang="en-US" sz="2400" dirty="0"/>
                        <a:t>Empower patients/caregivers to continue the conversation </a:t>
                      </a:r>
                    </a:p>
                  </a:txBody>
                  <a:tcPr anchor="ctr"/>
                </a:tc>
                <a:extLst>
                  <a:ext uri="{0D108BD9-81ED-4DB2-BD59-A6C34878D82A}">
                    <a16:rowId xmlns:a16="http://schemas.microsoft.com/office/drawing/2014/main" val="1590112430"/>
                  </a:ext>
                </a:extLst>
              </a:tr>
            </a:tbl>
          </a:graphicData>
        </a:graphic>
      </p:graphicFrame>
      <p:sp>
        <p:nvSpPr>
          <p:cNvPr id="5" name="TextBox 4">
            <a:extLst>
              <a:ext uri="{FF2B5EF4-FFF2-40B4-BE49-F238E27FC236}">
                <a16:creationId xmlns:a16="http://schemas.microsoft.com/office/drawing/2014/main" id="{17D5D01B-92BF-1A43-5F8B-498410E13672}"/>
              </a:ext>
            </a:extLst>
          </p:cNvPr>
          <p:cNvSpPr txBox="1"/>
          <p:nvPr/>
        </p:nvSpPr>
        <p:spPr>
          <a:xfrm>
            <a:off x="0" y="6550223"/>
            <a:ext cx="12105503" cy="307777"/>
          </a:xfrm>
          <a:prstGeom prst="rect">
            <a:avLst/>
          </a:prstGeom>
          <a:noFill/>
        </p:spPr>
        <p:txBody>
          <a:bodyPr wrap="square" rtlCol="0">
            <a:spAutoFit/>
          </a:bodyPr>
          <a:lstStyle/>
          <a:p>
            <a:pPr algn="l"/>
            <a:r>
              <a:rPr lang="en-US" sz="1400" dirty="0">
                <a:latin typeface="Calibri" panose="020F0502020204030204" pitchFamily="34" charset="0"/>
                <a:cs typeface="Calibri" panose="020F0502020204030204" pitchFamily="34" charset="0"/>
              </a:rPr>
              <a:t>Felton M, et al. Communication Techniques for Deprescribing Conversations. </a:t>
            </a:r>
            <a:r>
              <a:rPr lang="en-US" sz="1400" b="0" i="0" dirty="0">
                <a:effectLst/>
                <a:latin typeface="Calibri" panose="020F0502020204030204" pitchFamily="34" charset="0"/>
                <a:cs typeface="Calibri" panose="020F0502020204030204" pitchFamily="34" charset="0"/>
              </a:rPr>
              <a:t>Fast Facts and Concepts. Dec 2018; 369. Available at:  https://</a:t>
            </a:r>
            <a:r>
              <a:rPr lang="en-US" sz="1400" b="0" i="0" dirty="0" err="1">
                <a:effectLst/>
                <a:latin typeface="Calibri" panose="020F0502020204030204" pitchFamily="34" charset="0"/>
                <a:cs typeface="Calibri" panose="020F0502020204030204" pitchFamily="34" charset="0"/>
              </a:rPr>
              <a:t>www.mypcnow.org</a:t>
            </a:r>
            <a:endParaRPr lang="en-US" sz="14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4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8276-8A08-36DC-6929-E15B35D3CF72}"/>
              </a:ext>
            </a:extLst>
          </p:cNvPr>
          <p:cNvSpPr>
            <a:spLocks noGrp="1"/>
          </p:cNvSpPr>
          <p:nvPr>
            <p:ph type="title"/>
          </p:nvPr>
        </p:nvSpPr>
        <p:spPr/>
        <p:txBody>
          <a:bodyPr/>
          <a:lstStyle/>
          <a:p>
            <a:r>
              <a:rPr lang="en-US" b="1" i="1" dirty="0"/>
              <a:t>1. Fortify Trust</a:t>
            </a:r>
          </a:p>
        </p:txBody>
      </p:sp>
      <p:sp>
        <p:nvSpPr>
          <p:cNvPr id="3" name="Content Placeholder 2">
            <a:extLst>
              <a:ext uri="{FF2B5EF4-FFF2-40B4-BE49-F238E27FC236}">
                <a16:creationId xmlns:a16="http://schemas.microsoft.com/office/drawing/2014/main" id="{8324B7C7-2148-B606-0B00-67E8459C30C4}"/>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a:t>
            </a:r>
            <a:r>
              <a:rPr lang="en-US" b="0" i="0" dirty="0">
                <a:effectLst/>
                <a:latin typeface="Calibri" panose="020F0502020204030204" pitchFamily="34" charset="0"/>
                <a:cs typeface="Calibri" panose="020F0502020204030204" pitchFamily="34" charset="0"/>
              </a:rPr>
              <a:t>Callous deprescribing advice can lead to mistrust, feelings of abandonment, or a sense of futility of previous compliance.” </a:t>
            </a:r>
          </a:p>
          <a:p>
            <a:pPr>
              <a:buFontTx/>
              <a:buChar char="-"/>
            </a:pPr>
            <a:r>
              <a:rPr lang="en-US" dirty="0">
                <a:latin typeface="Calibri" panose="020F0502020204030204" pitchFamily="34" charset="0"/>
                <a:cs typeface="Calibri" panose="020F0502020204030204" pitchFamily="34" charset="0"/>
              </a:rPr>
              <a:t>Felton M, et al</a:t>
            </a:r>
          </a:p>
          <a:p>
            <a:pPr algn="ctr">
              <a:buFontTx/>
              <a:buChar char="-"/>
            </a:pPr>
            <a:endParaRPr lang="en-US" dirty="0">
              <a:latin typeface="Calibri" panose="020F0502020204030204" pitchFamily="34" charset="0"/>
              <a:cs typeface="Calibri" panose="020F0502020204030204" pitchFamily="34" charset="0"/>
            </a:endParaRPr>
          </a:p>
          <a:p>
            <a:pPr algn="ctr">
              <a:buFontTx/>
              <a:buChar char="-"/>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Building a foundation of trust and respect by listening more than talking, and validate concerns </a:t>
            </a:r>
          </a:p>
        </p:txBody>
      </p:sp>
      <p:sp>
        <p:nvSpPr>
          <p:cNvPr id="4" name="TextBox 3">
            <a:extLst>
              <a:ext uri="{FF2B5EF4-FFF2-40B4-BE49-F238E27FC236}">
                <a16:creationId xmlns:a16="http://schemas.microsoft.com/office/drawing/2014/main" id="{9E5FD274-13D8-D1EA-DF63-390D63EEA37A}"/>
              </a:ext>
            </a:extLst>
          </p:cNvPr>
          <p:cNvSpPr txBox="1"/>
          <p:nvPr/>
        </p:nvSpPr>
        <p:spPr>
          <a:xfrm>
            <a:off x="0" y="6550223"/>
            <a:ext cx="12105503" cy="307777"/>
          </a:xfrm>
          <a:prstGeom prst="rect">
            <a:avLst/>
          </a:prstGeom>
          <a:noFill/>
        </p:spPr>
        <p:txBody>
          <a:bodyPr wrap="square" rtlCol="0">
            <a:spAutoFit/>
          </a:bodyPr>
          <a:lstStyle/>
          <a:p>
            <a:pPr algn="l"/>
            <a:r>
              <a:rPr lang="en-US" sz="1400" dirty="0">
                <a:latin typeface="Calibri" panose="020F0502020204030204" pitchFamily="34" charset="0"/>
                <a:cs typeface="Calibri" panose="020F0502020204030204" pitchFamily="34" charset="0"/>
              </a:rPr>
              <a:t>Felton M, et al. Communication Techniques for Deprescribing Conversations. </a:t>
            </a:r>
            <a:r>
              <a:rPr lang="en-US" sz="1400" b="0" i="0" dirty="0">
                <a:effectLst/>
                <a:latin typeface="Calibri" panose="020F0502020204030204" pitchFamily="34" charset="0"/>
                <a:cs typeface="Calibri" panose="020F0502020204030204" pitchFamily="34" charset="0"/>
              </a:rPr>
              <a:t>Fast Facts and Concepts. Dec 2018; 369. Available at:  https://</a:t>
            </a:r>
            <a:r>
              <a:rPr lang="en-US" sz="1400" b="0" i="0" dirty="0" err="1">
                <a:effectLst/>
                <a:latin typeface="Calibri" panose="020F0502020204030204" pitchFamily="34" charset="0"/>
                <a:cs typeface="Calibri" panose="020F0502020204030204" pitchFamily="34" charset="0"/>
              </a:rPr>
              <a:t>www.mypcnow.org</a:t>
            </a:r>
            <a:endParaRPr lang="en-US" sz="14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273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D4C6-E54C-54AF-9291-C94C94400B73}"/>
              </a:ext>
            </a:extLst>
          </p:cNvPr>
          <p:cNvSpPr>
            <a:spLocks noGrp="1"/>
          </p:cNvSpPr>
          <p:nvPr>
            <p:ph type="title"/>
          </p:nvPr>
        </p:nvSpPr>
        <p:spPr/>
        <p:txBody>
          <a:bodyPr/>
          <a:lstStyle/>
          <a:p>
            <a:r>
              <a:rPr lang="en-US" dirty="0"/>
              <a:t>Trusting Language</a:t>
            </a:r>
          </a:p>
        </p:txBody>
      </p:sp>
      <p:sp>
        <p:nvSpPr>
          <p:cNvPr id="3" name="Content Placeholder 2">
            <a:extLst>
              <a:ext uri="{FF2B5EF4-FFF2-40B4-BE49-F238E27FC236}">
                <a16:creationId xmlns:a16="http://schemas.microsoft.com/office/drawing/2014/main" id="{9104DBAB-71C1-FB50-4EF5-D7D3D461E87F}"/>
              </a:ext>
            </a:extLst>
          </p:cNvPr>
          <p:cNvSpPr>
            <a:spLocks noGrp="1"/>
          </p:cNvSpPr>
          <p:nvPr>
            <p:ph idx="1"/>
          </p:nvPr>
        </p:nvSpPr>
        <p:spPr/>
        <p:txBody>
          <a:bodyPr/>
          <a:lstStyle/>
          <a:p>
            <a:pPr marL="0" indent="0">
              <a:lnSpc>
                <a:spcPct val="200000"/>
              </a:lnSpc>
              <a:buNone/>
            </a:pPr>
            <a:r>
              <a:rPr lang="en-US" dirty="0">
                <a:latin typeface="Calibri" panose="020F0502020204030204" pitchFamily="34" charset="0"/>
                <a:cs typeface="Calibri" panose="020F0502020204030204" pitchFamily="34" charset="0"/>
              </a:rPr>
              <a:t>“Thank you for taking time to talk to me today” </a:t>
            </a:r>
          </a:p>
          <a:p>
            <a:pPr marL="0" indent="0">
              <a:lnSpc>
                <a:spcPct val="200000"/>
              </a:lnSpc>
              <a:buNone/>
            </a:pPr>
            <a:r>
              <a:rPr lang="en-US" dirty="0">
                <a:latin typeface="Calibri" panose="020F0502020204030204" pitchFamily="34" charset="0"/>
                <a:cs typeface="Calibri" panose="020F0502020204030204" pitchFamily="34" charset="0"/>
              </a:rPr>
              <a:t>“It sounds like this has been really frustrating” </a:t>
            </a:r>
          </a:p>
          <a:p>
            <a:pPr marL="0" indent="0">
              <a:lnSpc>
                <a:spcPct val="200000"/>
              </a:lnSpc>
              <a:buNone/>
            </a:pPr>
            <a:r>
              <a:rPr lang="en-US" dirty="0"/>
              <a:t>“You are doing so much to help with the care of your mother” </a:t>
            </a:r>
          </a:p>
        </p:txBody>
      </p:sp>
      <p:sp>
        <p:nvSpPr>
          <p:cNvPr id="4" name="TextBox 3">
            <a:extLst>
              <a:ext uri="{FF2B5EF4-FFF2-40B4-BE49-F238E27FC236}">
                <a16:creationId xmlns:a16="http://schemas.microsoft.com/office/drawing/2014/main" id="{6FBE41E2-8BBB-CF05-97A2-F472CE0554C9}"/>
              </a:ext>
            </a:extLst>
          </p:cNvPr>
          <p:cNvSpPr txBox="1"/>
          <p:nvPr/>
        </p:nvSpPr>
        <p:spPr>
          <a:xfrm>
            <a:off x="0" y="6550223"/>
            <a:ext cx="6969211" cy="307777"/>
          </a:xfrm>
          <a:prstGeom prst="rect">
            <a:avLst/>
          </a:prstGeom>
          <a:noFill/>
        </p:spPr>
        <p:txBody>
          <a:bodyPr wrap="square" rtlCol="0">
            <a:spAutoFit/>
          </a:bodyPr>
          <a:lstStyle/>
          <a:p>
            <a:r>
              <a:rPr lang="en-US" sz="1400" b="0" i="0" dirty="0">
                <a:effectLst/>
                <a:latin typeface="Calibri" panose="020F0502020204030204" pitchFamily="34" charset="0"/>
                <a:cs typeface="Calibri" panose="020F0502020204030204" pitchFamily="34" charset="0"/>
              </a:rPr>
              <a:t>Collier KS, et al. Home </a:t>
            </a:r>
            <a:r>
              <a:rPr lang="en-US" sz="1400" b="0" i="0" dirty="0" err="1">
                <a:effectLst/>
                <a:latin typeface="Calibri" panose="020F0502020204030204" pitchFamily="34" charset="0"/>
                <a:cs typeface="Calibri" panose="020F0502020204030204" pitchFamily="34" charset="0"/>
              </a:rPr>
              <a:t>Healthc</a:t>
            </a:r>
            <a:r>
              <a:rPr lang="en-US" sz="1400" b="0" i="0" dirty="0">
                <a:effectLst/>
                <a:latin typeface="Calibri" panose="020F0502020204030204" pitchFamily="34" charset="0"/>
                <a:cs typeface="Calibri" panose="020F0502020204030204" pitchFamily="34" charset="0"/>
              </a:rPr>
              <a:t> Nurse. 2013 Oct;31(9):518-24.</a:t>
            </a:r>
          </a:p>
        </p:txBody>
      </p:sp>
    </p:spTree>
    <p:extLst>
      <p:ext uri="{BB962C8B-B14F-4D97-AF65-F5344CB8AC3E}">
        <p14:creationId xmlns:p14="http://schemas.microsoft.com/office/powerpoint/2010/main" val="82506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310F-0096-B91D-1A97-025EC5D8F961}"/>
              </a:ext>
            </a:extLst>
          </p:cNvPr>
          <p:cNvSpPr>
            <a:spLocks noGrp="1"/>
          </p:cNvSpPr>
          <p:nvPr>
            <p:ph type="title"/>
          </p:nvPr>
        </p:nvSpPr>
        <p:spPr/>
        <p:txBody>
          <a:bodyPr/>
          <a:lstStyle/>
          <a:p>
            <a:r>
              <a:rPr lang="en-US" b="1" i="1" dirty="0"/>
              <a:t>2. Recognize Willingness and Barriers</a:t>
            </a:r>
          </a:p>
        </p:txBody>
      </p:sp>
      <p:graphicFrame>
        <p:nvGraphicFramePr>
          <p:cNvPr id="8" name="Content Placeholder 2">
            <a:extLst>
              <a:ext uri="{FF2B5EF4-FFF2-40B4-BE49-F238E27FC236}">
                <a16:creationId xmlns:a16="http://schemas.microsoft.com/office/drawing/2014/main" id="{C2DED6D9-A1C1-CFE4-33D3-E2894FBD6FC6}"/>
              </a:ext>
            </a:extLst>
          </p:cNvPr>
          <p:cNvGraphicFramePr>
            <a:graphicFrameLocks noGrp="1"/>
          </p:cNvGraphicFramePr>
          <p:nvPr>
            <p:ph idx="1"/>
            <p:extLst>
              <p:ext uri="{D42A27DB-BD31-4B8C-83A1-F6EECF244321}">
                <p14:modId xmlns:p14="http://schemas.microsoft.com/office/powerpoint/2010/main" val="3113890199"/>
              </p:ext>
            </p:extLst>
          </p:nvPr>
        </p:nvGraphicFramePr>
        <p:xfrm>
          <a:off x="220133" y="1825625"/>
          <a:ext cx="1188537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43C3B50-F8AF-9F0C-BC16-5AFBA4A19E46}"/>
              </a:ext>
            </a:extLst>
          </p:cNvPr>
          <p:cNvSpPr txBox="1"/>
          <p:nvPr/>
        </p:nvSpPr>
        <p:spPr>
          <a:xfrm>
            <a:off x="0" y="6334780"/>
            <a:ext cx="12105503" cy="523220"/>
          </a:xfrm>
          <a:prstGeom prst="rect">
            <a:avLst/>
          </a:prstGeom>
          <a:noFill/>
        </p:spPr>
        <p:txBody>
          <a:bodyPr wrap="square" rtlCol="0">
            <a:spAutoFit/>
          </a:bodyPr>
          <a:lstStyle/>
          <a:p>
            <a:pPr algn="l"/>
            <a:r>
              <a:rPr lang="en-US" sz="1400" dirty="0">
                <a:latin typeface="Calibri" panose="020F0502020204030204" pitchFamily="34" charset="0"/>
                <a:cs typeface="Calibri" panose="020F0502020204030204" pitchFamily="34" charset="0"/>
              </a:rPr>
              <a:t>Felton M, et al. Communication Techniques for Deprescribing Conversations. </a:t>
            </a:r>
            <a:r>
              <a:rPr lang="en-US" sz="1400" b="0" i="0" dirty="0">
                <a:effectLst/>
                <a:latin typeface="Calibri" panose="020F0502020204030204" pitchFamily="34" charset="0"/>
                <a:cs typeface="Calibri" panose="020F0502020204030204" pitchFamily="34" charset="0"/>
              </a:rPr>
              <a:t>Fast Facts and Concepts. Dec 2018; 369. Available at:  https://</a:t>
            </a:r>
            <a:r>
              <a:rPr lang="en-US" sz="1400" b="0" i="0" dirty="0" err="1">
                <a:effectLst/>
                <a:latin typeface="Calibri" panose="020F0502020204030204" pitchFamily="34" charset="0"/>
                <a:cs typeface="Calibri" panose="020F0502020204030204" pitchFamily="34" charset="0"/>
              </a:rPr>
              <a:t>www.mypcnow.org</a:t>
            </a:r>
            <a:endParaRPr lang="en-US" sz="1400" b="0" i="0" dirty="0">
              <a:effectLst/>
              <a:latin typeface="Calibri" panose="020F0502020204030204" pitchFamily="34" charset="0"/>
              <a:cs typeface="Calibri" panose="020F0502020204030204" pitchFamily="34" charset="0"/>
            </a:endParaRPr>
          </a:p>
          <a:p>
            <a:r>
              <a:rPr lang="en-US" sz="1400" b="0" i="0" dirty="0">
                <a:effectLst/>
                <a:latin typeface="Calibri" panose="020F0502020204030204" pitchFamily="34" charset="0"/>
                <a:cs typeface="Calibri" panose="020F0502020204030204" pitchFamily="34" charset="0"/>
              </a:rPr>
              <a:t>Reeve E, et al. Drugs Aging. 2016 Dec;33(12):913-928.</a:t>
            </a:r>
          </a:p>
        </p:txBody>
      </p:sp>
    </p:spTree>
    <p:extLst>
      <p:ext uri="{BB962C8B-B14F-4D97-AF65-F5344CB8AC3E}">
        <p14:creationId xmlns:p14="http://schemas.microsoft.com/office/powerpoint/2010/main" val="1142153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344</TotalTime>
  <Words>2010</Words>
  <Application>Microsoft Macintosh PowerPoint</Application>
  <PresentationFormat>Widescreen</PresentationFormat>
  <Paragraphs>196</Paragraphs>
  <Slides>34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Cambria</vt:lpstr>
      <vt:lpstr>Karla</vt:lpstr>
      <vt:lpstr>Office Theme</vt:lpstr>
      <vt:lpstr>Having the Deprescribing Discussion: Empowering yourself and your patients to optimize medications</vt:lpstr>
      <vt:lpstr>Objectives</vt:lpstr>
      <vt:lpstr>What is Deprescribing?</vt:lpstr>
      <vt:lpstr>Why is this so hard as a Provider?</vt:lpstr>
      <vt:lpstr>Consumer attitudes </vt:lpstr>
      <vt:lpstr>The “FRAME” Acronym for Deprescribing Conversations</vt:lpstr>
      <vt:lpstr>1. Fortify Trust</vt:lpstr>
      <vt:lpstr>Trusting Language</vt:lpstr>
      <vt:lpstr>2. Recognize Willingness and Barriers</vt:lpstr>
      <vt:lpstr>Perceived Barriers by Patients</vt:lpstr>
      <vt:lpstr>Additional Perceived Barriers</vt:lpstr>
      <vt:lpstr>Perceived Enablers by Patients </vt:lpstr>
      <vt:lpstr>Break “Barriers” and Support “Enablers” with the Proper Resources</vt:lpstr>
      <vt:lpstr>Deprescribing.Org</vt:lpstr>
      <vt:lpstr>Clinical Deprescribing Algorithms</vt:lpstr>
      <vt:lpstr>There is an App for that!</vt:lpstr>
      <vt:lpstr>PowerPoint Presentation</vt:lpstr>
      <vt:lpstr>PowerPoint Presentation</vt:lpstr>
      <vt:lpstr>Primary Health Tasmania and New South Wales </vt:lpstr>
      <vt:lpstr>Bruyère Polypharmacy Module </vt:lpstr>
      <vt:lpstr>MedStopper</vt:lpstr>
      <vt:lpstr>MedStopper</vt:lpstr>
      <vt:lpstr>Assessing and Exploring “Willingness” To Deprescribe</vt:lpstr>
      <vt:lpstr>So, you don’t want to give you patients a 22-item survey!?</vt:lpstr>
      <vt:lpstr>Using Motivational Interviewing: RULE</vt:lpstr>
      <vt:lpstr>3. Align Goals</vt:lpstr>
      <vt:lpstr>Misaligned Goals: </vt:lpstr>
      <vt:lpstr>4. Manage Cognitive Dissonance </vt:lpstr>
      <vt:lpstr>5. Empower to Continue the Conversation</vt:lpstr>
      <vt:lpstr>Deprescribing.org  Patient Pamphlets and Infographics</vt:lpstr>
      <vt:lpstr>Rxisk.org</vt:lpstr>
      <vt:lpstr>Mysleepwell.ca</vt:lpstr>
      <vt:lpstr>Recap: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the Deprescribing Discussion: Empowering yourself and your patients to optimize medications</dc:title>
  <dc:creator>Sydney Springer</dc:creator>
  <cp:lastModifiedBy>Sydney Springer</cp:lastModifiedBy>
  <cp:revision>4</cp:revision>
  <dcterms:created xsi:type="dcterms:W3CDTF">2024-05-01T14:46:09Z</dcterms:created>
  <dcterms:modified xsi:type="dcterms:W3CDTF">2024-05-01T20:31:09Z</dcterms:modified>
</cp:coreProperties>
</file>