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5" r:id="rId3"/>
    <p:sldMasterId id="2147483701" r:id="rId4"/>
  </p:sldMasterIdLst>
  <p:notesMasterIdLst>
    <p:notesMasterId r:id="rId58"/>
  </p:notesMasterIdLst>
  <p:sldIdLst>
    <p:sldId id="329" r:id="rId5"/>
    <p:sldId id="272" r:id="rId6"/>
    <p:sldId id="830" r:id="rId7"/>
    <p:sldId id="3556" r:id="rId8"/>
    <p:sldId id="257" r:id="rId9"/>
    <p:sldId id="550144185" r:id="rId10"/>
    <p:sldId id="550144261" r:id="rId11"/>
    <p:sldId id="550144260" r:id="rId12"/>
    <p:sldId id="407" r:id="rId13"/>
    <p:sldId id="831" r:id="rId14"/>
    <p:sldId id="317" r:id="rId15"/>
    <p:sldId id="265" r:id="rId16"/>
    <p:sldId id="834" r:id="rId17"/>
    <p:sldId id="619" r:id="rId18"/>
    <p:sldId id="275" r:id="rId19"/>
    <p:sldId id="550144182" r:id="rId20"/>
    <p:sldId id="448" r:id="rId21"/>
    <p:sldId id="550144220" r:id="rId22"/>
    <p:sldId id="550144238" r:id="rId23"/>
    <p:sldId id="550144221" r:id="rId24"/>
    <p:sldId id="550144236" r:id="rId25"/>
    <p:sldId id="550144222" r:id="rId26"/>
    <p:sldId id="3466" r:id="rId27"/>
    <p:sldId id="550144203" r:id="rId28"/>
    <p:sldId id="550144216" r:id="rId29"/>
    <p:sldId id="550144237" r:id="rId30"/>
    <p:sldId id="312" r:id="rId31"/>
    <p:sldId id="550144225" r:id="rId32"/>
    <p:sldId id="550144226" r:id="rId33"/>
    <p:sldId id="550144228" r:id="rId34"/>
    <p:sldId id="550144227" r:id="rId35"/>
    <p:sldId id="550144189" r:id="rId36"/>
    <p:sldId id="550144229" r:id="rId37"/>
    <p:sldId id="550144232" r:id="rId38"/>
    <p:sldId id="550144217" r:id="rId39"/>
    <p:sldId id="550144233" r:id="rId40"/>
    <p:sldId id="260" r:id="rId41"/>
    <p:sldId id="550144209" r:id="rId42"/>
    <p:sldId id="550144240" r:id="rId43"/>
    <p:sldId id="550144263" r:id="rId44"/>
    <p:sldId id="550144262" r:id="rId45"/>
    <p:sldId id="550144254" r:id="rId46"/>
    <p:sldId id="924" r:id="rId47"/>
    <p:sldId id="650" r:id="rId48"/>
    <p:sldId id="550144188" r:id="rId49"/>
    <p:sldId id="550144255" r:id="rId50"/>
    <p:sldId id="342" r:id="rId51"/>
    <p:sldId id="550144194" r:id="rId52"/>
    <p:sldId id="550144205" r:id="rId53"/>
    <p:sldId id="550144257" r:id="rId54"/>
    <p:sldId id="550144200" r:id="rId55"/>
    <p:sldId id="550144235" r:id="rId56"/>
    <p:sldId id="55014425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7052" autoAdjust="0"/>
    <p:restoredTop sz="94660"/>
  </p:normalViewPr>
  <p:slideViewPr>
    <p:cSldViewPr snapToGrid="0">
      <p:cViewPr varScale="1">
        <p:scale>
          <a:sx n="83" d="100"/>
          <a:sy n="83" d="100"/>
        </p:scale>
        <p:origin x="1190" y="72"/>
      </p:cViewPr>
      <p:guideLst/>
    </p:cSldViewPr>
  </p:slideViewPr>
  <p:notesTextViewPr>
    <p:cViewPr>
      <p:scale>
        <a:sx n="1" d="1"/>
        <a:sy n="1" d="1"/>
      </p:scale>
      <p:origin x="0" y="0"/>
    </p:cViewPr>
  </p:notesTextViewPr>
  <p:sorterViewPr>
    <p:cViewPr varScale="1">
      <p:scale>
        <a:sx n="1" d="1"/>
        <a:sy n="1" d="1"/>
      </p:scale>
      <p:origin x="0" y="-12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Model</a:t>
            </a:r>
            <a:r>
              <a:rPr lang="en-US" b="1" baseline="0"/>
              <a:t> Beneficiaries</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3"/>
            </a:solidFill>
            <a:ln>
              <a:noFill/>
            </a:ln>
            <a:effectLst/>
          </c:spPr>
          <c:invertIfNegative val="0"/>
          <c:cat>
            <c:strRef>
              <c:f>Sheet1!$A$2:$A$3</c:f>
              <c:strCache>
                <c:ptCount val="2"/>
                <c:pt idx="0">
                  <c:v>Unmet Need</c:v>
                </c:pt>
                <c:pt idx="1">
                  <c:v>Met Need </c:v>
                </c:pt>
              </c:strCache>
            </c:strRef>
          </c:cat>
          <c:val>
            <c:numRef>
              <c:f>Sheet1!$B$2:$B$3</c:f>
              <c:numCache>
                <c:formatCode>0.00%</c:formatCode>
                <c:ptCount val="2"/>
                <c:pt idx="0">
                  <c:v>0.91300000000000003</c:v>
                </c:pt>
                <c:pt idx="1">
                  <c:v>8.6999999999999994E-2</c:v>
                </c:pt>
              </c:numCache>
            </c:numRef>
          </c:val>
          <c:extLst>
            <c:ext xmlns:c16="http://schemas.microsoft.com/office/drawing/2014/chart" uri="{C3380CC4-5D6E-409C-BE32-E72D297353CC}">
              <c16:uniqueId val="{00000000-AF6C-4AD3-8A2B-2C23AC5A7B0B}"/>
            </c:ext>
          </c:extLst>
        </c:ser>
        <c:dLbls>
          <c:showLegendKey val="0"/>
          <c:showVal val="0"/>
          <c:showCatName val="0"/>
          <c:showSerName val="0"/>
          <c:showPercent val="0"/>
          <c:showBubbleSize val="0"/>
        </c:dLbls>
        <c:gapWidth val="219"/>
        <c:overlap val="-27"/>
        <c:axId val="480866704"/>
        <c:axId val="480869328"/>
      </c:barChart>
      <c:catAx>
        <c:axId val="48086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869328"/>
        <c:crosses val="autoZero"/>
        <c:auto val="1"/>
        <c:lblAlgn val="ctr"/>
        <c:lblOffset val="100"/>
        <c:noMultiLvlLbl val="0"/>
      </c:catAx>
      <c:valAx>
        <c:axId val="480869328"/>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866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0F332-9478-42DB-B7CB-8A1DD680D60F}"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C1DA1-6FAC-49DE-83A6-7DE08DCAAA59}" type="slidenum">
              <a:rPr lang="en-US" smtClean="0"/>
              <a:t>‹#›</a:t>
            </a:fld>
            <a:endParaRPr lang="en-US"/>
          </a:p>
        </p:txBody>
      </p:sp>
    </p:spTree>
    <p:extLst>
      <p:ext uri="{BB962C8B-B14F-4D97-AF65-F5344CB8AC3E}">
        <p14:creationId xmlns:p14="http://schemas.microsoft.com/office/powerpoint/2010/main" val="112676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Kedar</a:t>
            </a:r>
          </a:p>
        </p:txBody>
      </p:sp>
      <p:sp>
        <p:nvSpPr>
          <p:cNvPr id="4" name="Slide Number Placeholder 3"/>
          <p:cNvSpPr>
            <a:spLocks noGrp="1"/>
          </p:cNvSpPr>
          <p:nvPr>
            <p:ph type="sldNum" sz="quarter" idx="10"/>
          </p:nvPr>
        </p:nvSpPr>
        <p:spPr/>
        <p:txBody>
          <a:bodyPr/>
          <a:lstStyle/>
          <a:p>
            <a:fld id="{37FEF0E4-F97B-4F22-839B-54E26EA31AB3}" type="slidenum">
              <a:rPr lang="en-US" smtClean="0"/>
              <a:t>3</a:t>
            </a:fld>
            <a:endParaRPr lang="en-US"/>
          </a:p>
        </p:txBody>
      </p:sp>
    </p:spTree>
    <p:extLst>
      <p:ext uri="{BB962C8B-B14F-4D97-AF65-F5344CB8AC3E}">
        <p14:creationId xmlns:p14="http://schemas.microsoft.com/office/powerpoint/2010/main" val="484647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EF0E4-F97B-4F22-839B-54E26EA31A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158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61FCD-0FFA-A94C-81BD-E8D25A50F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289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61FCD-0FFA-A94C-81BD-E8D25A50F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5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61FCD-0FFA-A94C-81BD-E8D25A50F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294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61FCD-0FFA-A94C-81BD-E8D25A50F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317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3E6412-A7D9-4861-BB23-EFAB06A339A3}" type="slidenum">
              <a:rPr lang="en-US" smtClean="0"/>
              <a:t>35</a:t>
            </a:fld>
            <a:endParaRPr lang="en-US"/>
          </a:p>
        </p:txBody>
      </p:sp>
    </p:spTree>
    <p:extLst>
      <p:ext uri="{BB962C8B-B14F-4D97-AF65-F5344CB8AC3E}">
        <p14:creationId xmlns:p14="http://schemas.microsoft.com/office/powerpoint/2010/main" val="1990229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95D91-ABC9-458F-8438-7632E26564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111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E2287-E8A3-4D8E-8DAB-FB87368ECD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005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E2287-E8A3-4D8E-8DAB-FB87368ECD2B}" type="slidenum">
              <a:rPr lang="en-US" smtClean="0"/>
              <a:t>48</a:t>
            </a:fld>
            <a:endParaRPr lang="en-US"/>
          </a:p>
        </p:txBody>
      </p:sp>
    </p:spTree>
    <p:extLst>
      <p:ext uri="{BB962C8B-B14F-4D97-AF65-F5344CB8AC3E}">
        <p14:creationId xmlns:p14="http://schemas.microsoft.com/office/powerpoint/2010/main" val="2764891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E2287-E8A3-4D8E-8DAB-FB87368ECD2B}" type="slidenum">
              <a:rPr lang="en-US" smtClean="0"/>
              <a:t>49</a:t>
            </a:fld>
            <a:endParaRPr lang="en-US"/>
          </a:p>
        </p:txBody>
      </p:sp>
    </p:spTree>
    <p:extLst>
      <p:ext uri="{BB962C8B-B14F-4D97-AF65-F5344CB8AC3E}">
        <p14:creationId xmlns:p14="http://schemas.microsoft.com/office/powerpoint/2010/main" val="210271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KellyAnne</a:t>
            </a:r>
          </a:p>
          <a:p>
            <a:endParaRPr lang="en-US" sz="1200"/>
          </a:p>
          <a:p>
            <a:pPr lvl="0">
              <a:buClr>
                <a:srgbClr val="357E8D"/>
              </a:buClr>
              <a:defRPr/>
            </a:pPr>
            <a:r>
              <a:rPr lang="en-US" sz="1200"/>
              <a:t>Difficult to disseminate and scale </a:t>
            </a:r>
          </a:p>
          <a:p>
            <a:pPr lvl="0">
              <a:buClr>
                <a:srgbClr val="357E8D"/>
              </a:buClr>
              <a:defRPr/>
            </a:pPr>
            <a:r>
              <a:rPr lang="en-US" sz="1200"/>
              <a:t>Difficult to reproduce in settings with less resources</a:t>
            </a:r>
          </a:p>
          <a:p>
            <a:pPr lvl="0">
              <a:buClr>
                <a:srgbClr val="357E8D"/>
              </a:buClr>
              <a:defRPr/>
            </a:pPr>
            <a:r>
              <a:rPr lang="en-US" sz="1200"/>
              <a:t>May not translate across care settings</a:t>
            </a:r>
          </a:p>
        </p:txBody>
      </p:sp>
      <p:sp>
        <p:nvSpPr>
          <p:cNvPr id="4" name="Slide Number Placeholder 3"/>
          <p:cNvSpPr>
            <a:spLocks noGrp="1"/>
          </p:cNvSpPr>
          <p:nvPr>
            <p:ph type="sldNum" sz="quarter" idx="5"/>
          </p:nvPr>
        </p:nvSpPr>
        <p:spPr/>
        <p:txBody>
          <a:bodyPr/>
          <a:lstStyle/>
          <a:p>
            <a:fld id="{37FEF0E4-F97B-4F22-839B-54E26EA31AB3}" type="slidenum">
              <a:rPr lang="en-US" smtClean="0"/>
              <a:t>4</a:t>
            </a:fld>
            <a:endParaRPr lang="en-US"/>
          </a:p>
        </p:txBody>
      </p:sp>
    </p:spTree>
    <p:extLst>
      <p:ext uri="{BB962C8B-B14F-4D97-AF65-F5344CB8AC3E}">
        <p14:creationId xmlns:p14="http://schemas.microsoft.com/office/powerpoint/2010/main" val="2598438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E2287-E8A3-4D8E-8DAB-FB87368ECD2B}" type="slidenum">
              <a:rPr lang="en-US" smtClean="0"/>
              <a:t>50</a:t>
            </a:fld>
            <a:endParaRPr lang="en-US"/>
          </a:p>
        </p:txBody>
      </p:sp>
    </p:spTree>
    <p:extLst>
      <p:ext uri="{BB962C8B-B14F-4D97-AF65-F5344CB8AC3E}">
        <p14:creationId xmlns:p14="http://schemas.microsoft.com/office/powerpoint/2010/main" val="2741764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95D91-ABC9-458F-8438-7632E26564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71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Mary</a:t>
            </a:r>
          </a:p>
          <a:p>
            <a:r>
              <a:rPr lang="en-US" dirty="0"/>
              <a:t>150 articles 17 care models</a:t>
            </a:r>
          </a:p>
          <a:p>
            <a:r>
              <a:rPr lang="en-US" dirty="0"/>
              <a:t>What pop, what outcomes, and what core features…what were</a:t>
            </a:r>
            <a:r>
              <a:rPr lang="en-US" baseline="0" dirty="0"/>
              <a:t> the active ingredients of the model</a:t>
            </a:r>
          </a:p>
          <a:p>
            <a:r>
              <a:rPr lang="en-US" baseline="0" dirty="0"/>
              <a:t>That improved care for older adults.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B573A-9355-4F05-A703-0525A5CB00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04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Kedar</a:t>
            </a:r>
          </a:p>
        </p:txBody>
      </p:sp>
      <p:sp>
        <p:nvSpPr>
          <p:cNvPr id="4" name="Slide Number Placeholder 3"/>
          <p:cNvSpPr>
            <a:spLocks noGrp="1"/>
          </p:cNvSpPr>
          <p:nvPr>
            <p:ph type="sldNum" sz="quarter" idx="10"/>
          </p:nvPr>
        </p:nvSpPr>
        <p:spPr/>
        <p:txBody>
          <a:bodyPr/>
          <a:lstStyle/>
          <a:p>
            <a:fld id="{37FEF0E4-F97B-4F22-839B-54E26EA31AB3}" type="slidenum">
              <a:rPr lang="en-US" smtClean="0"/>
              <a:t>6</a:t>
            </a:fld>
            <a:endParaRPr lang="en-US"/>
          </a:p>
        </p:txBody>
      </p:sp>
    </p:spTree>
    <p:extLst>
      <p:ext uri="{BB962C8B-B14F-4D97-AF65-F5344CB8AC3E}">
        <p14:creationId xmlns:p14="http://schemas.microsoft.com/office/powerpoint/2010/main" val="301648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E2287-E8A3-4D8E-8DAB-FB87368ECD2B}" type="slidenum">
              <a:rPr lang="en-US" smtClean="0"/>
              <a:t>10</a:t>
            </a:fld>
            <a:endParaRPr lang="en-US"/>
          </a:p>
        </p:txBody>
      </p:sp>
    </p:spTree>
    <p:extLst>
      <p:ext uri="{BB962C8B-B14F-4D97-AF65-F5344CB8AC3E}">
        <p14:creationId xmlns:p14="http://schemas.microsoft.com/office/powerpoint/2010/main" val="3908175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E2287-E8A3-4D8E-8DAB-FB87368ECD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91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EF0E4-F97B-4F22-839B-54E26EA31A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505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EF0E4-F97B-4F22-839B-54E26EA31A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057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EF0E4-F97B-4F22-839B-54E26EA31A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140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12192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a:spLocks noChangeArrowheads="1"/>
          </p:cNvSpPr>
          <p:nvPr userDrawn="1"/>
        </p:nvSpPr>
        <p:spPr bwMode="auto">
          <a:xfrm>
            <a:off x="0" y="6011864"/>
            <a:ext cx="12192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chemeClr val="lt1"/>
              </a:solidFill>
              <a:latin typeface="+mn-lt"/>
              <a:ea typeface="+mn-ea"/>
            </a:endParaRPr>
          </a:p>
        </p:txBody>
      </p:sp>
      <p:sp>
        <p:nvSpPr>
          <p:cNvPr id="9" name="Rectangle 3"/>
          <p:cNvSpPr>
            <a:spLocks noChangeArrowheads="1"/>
          </p:cNvSpPr>
          <p:nvPr userDrawn="1"/>
        </p:nvSpPr>
        <p:spPr bwMode="auto">
          <a:xfrm>
            <a:off x="0" y="57483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dirty="0">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12192000" cy="5664200"/>
          </a:xfrm>
          <a:prstGeom prst="rect">
            <a:avLst/>
          </a:prstGeom>
          <a:solidFill>
            <a:schemeClr val="accent6"/>
          </a:solidFill>
          <a:ln w="9525">
            <a:noFill/>
            <a:miter lim="800000"/>
            <a:headEnd/>
            <a:tailEnd/>
          </a:ln>
        </p:spPr>
        <p:txBody>
          <a:bodyPr wrap="none" anchor="ctr"/>
          <a:lstStyle/>
          <a:p>
            <a:endParaRPr lang="en-US" sz="1800" dirty="0"/>
          </a:p>
        </p:txBody>
      </p:sp>
      <p:pic>
        <p:nvPicPr>
          <p:cNvPr id="11" name="Picture 12" descr="YSM_Shield_CMYK.jpg"/>
          <p:cNvPicPr>
            <a:picLocks noChangeAspect="1"/>
          </p:cNvPicPr>
          <p:nvPr userDrawn="1"/>
        </p:nvPicPr>
        <p:blipFill>
          <a:blip r:embed="rId2" cstate="print"/>
          <a:srcRect/>
          <a:stretch>
            <a:fillRect/>
          </a:stretch>
        </p:blipFill>
        <p:spPr bwMode="auto">
          <a:xfrm>
            <a:off x="11125200" y="6143626"/>
            <a:ext cx="762000" cy="714375"/>
          </a:xfrm>
          <a:prstGeom prst="rect">
            <a:avLst/>
          </a:prstGeom>
          <a:noFill/>
          <a:ln w="9525">
            <a:noFill/>
            <a:miter lim="800000"/>
            <a:headEnd/>
            <a:tailEnd/>
          </a:ln>
        </p:spPr>
      </p:pic>
      <p:pic>
        <p:nvPicPr>
          <p:cNvPr id="12" name="Picture 2" descr="Z:\Justin\Logos\YSM\New Brand\YSM_YaleBlue_CMYK.png"/>
          <p:cNvPicPr>
            <a:picLocks noChangeAspect="1" noChangeArrowheads="1"/>
          </p:cNvPicPr>
          <p:nvPr userDrawn="1"/>
        </p:nvPicPr>
        <p:blipFill>
          <a:blip r:embed="rId3" cstate="print"/>
          <a:srcRect/>
          <a:stretch>
            <a:fillRect/>
          </a:stretch>
        </p:blipFill>
        <p:spPr bwMode="auto">
          <a:xfrm>
            <a:off x="711201" y="6343357"/>
            <a:ext cx="4870449" cy="266993"/>
          </a:xfrm>
          <a:prstGeom prst="rect">
            <a:avLst/>
          </a:prstGeom>
          <a:noFill/>
        </p:spPr>
      </p:pic>
      <p:sp>
        <p:nvSpPr>
          <p:cNvPr id="13" name="Title Placeholder 14"/>
          <p:cNvSpPr>
            <a:spLocks noGrp="1"/>
          </p:cNvSpPr>
          <p:nvPr>
            <p:ph type="title" hasCustomPrompt="1"/>
          </p:nvPr>
        </p:nvSpPr>
        <p:spPr>
          <a:xfrm>
            <a:off x="711200" y="990601"/>
            <a:ext cx="109728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711200" y="2514600"/>
            <a:ext cx="109728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711200" y="3657600"/>
            <a:ext cx="109728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spTree>
    <p:extLst>
      <p:ext uri="{BB962C8B-B14F-4D97-AF65-F5344CB8AC3E}">
        <p14:creationId xmlns:p14="http://schemas.microsoft.com/office/powerpoint/2010/main" val="2522201936"/>
      </p:ext>
    </p:extLst>
  </p:cSld>
  <p:clrMapOvr>
    <a:masterClrMapping/>
  </p:clrMapOvr>
  <p:transition spd="slow">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0066-30FF-49F9-B485-2DC5A46FB6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5BB5FB-3089-47D5-998B-93AB8D501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E4EB9A-AD36-406F-B6D9-B74E61E85631}"/>
              </a:ext>
            </a:extLst>
          </p:cNvPr>
          <p:cNvSpPr>
            <a:spLocks noGrp="1"/>
          </p:cNvSpPr>
          <p:nvPr>
            <p:ph type="dt" sz="half" idx="10"/>
          </p:nvPr>
        </p:nvSpPr>
        <p:spPr/>
        <p:txBody>
          <a:bodyPr/>
          <a:lstStyle/>
          <a:p>
            <a:fld id="{21201F58-1D2A-4110-94C4-2163843C5CF7}" type="datetimeFigureOut">
              <a:rPr lang="en-US" smtClean="0"/>
              <a:t>4/18/2024</a:t>
            </a:fld>
            <a:endParaRPr lang="en-US"/>
          </a:p>
        </p:txBody>
      </p:sp>
      <p:sp>
        <p:nvSpPr>
          <p:cNvPr id="5" name="Footer Placeholder 4">
            <a:extLst>
              <a:ext uri="{FF2B5EF4-FFF2-40B4-BE49-F238E27FC236}">
                <a16:creationId xmlns:a16="http://schemas.microsoft.com/office/drawing/2014/main" id="{EC3817D3-80B1-4C25-9A8A-BC56D6DC9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C683D-80D7-43DF-9FAE-2103B80EAF98}"/>
              </a:ext>
            </a:extLst>
          </p:cNvPr>
          <p:cNvSpPr>
            <a:spLocks noGrp="1"/>
          </p:cNvSpPr>
          <p:nvPr>
            <p:ph type="sldNum" sz="quarter" idx="12"/>
          </p:nvPr>
        </p:nvSpPr>
        <p:spPr/>
        <p:txBody>
          <a:bodyPr/>
          <a:lstStyle/>
          <a:p>
            <a:fld id="{AAD0B5E0-8EFC-428D-B29C-6CF3D39A0870}" type="slidenum">
              <a:rPr lang="en-US" smtClean="0"/>
              <a:t>‹#›</a:t>
            </a:fld>
            <a:endParaRPr lang="en-US"/>
          </a:p>
        </p:txBody>
      </p:sp>
    </p:spTree>
    <p:extLst>
      <p:ext uri="{BB962C8B-B14F-4D97-AF65-F5344CB8AC3E}">
        <p14:creationId xmlns:p14="http://schemas.microsoft.com/office/powerpoint/2010/main" val="221258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CBD3-2D49-4322-97F4-19857E67E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372C42-15E4-4CD4-8CA2-385728BB01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219B2-7400-42DD-BD3C-EDCFA6B163BE}"/>
              </a:ext>
            </a:extLst>
          </p:cNvPr>
          <p:cNvSpPr>
            <a:spLocks noGrp="1"/>
          </p:cNvSpPr>
          <p:nvPr>
            <p:ph type="dt" sz="half" idx="10"/>
          </p:nvPr>
        </p:nvSpPr>
        <p:spPr/>
        <p:txBody>
          <a:bodyPr/>
          <a:lstStyle/>
          <a:p>
            <a:fld id="{21201F58-1D2A-4110-94C4-2163843C5CF7}" type="datetimeFigureOut">
              <a:rPr lang="en-US" smtClean="0"/>
              <a:t>4/18/2024</a:t>
            </a:fld>
            <a:endParaRPr lang="en-US"/>
          </a:p>
        </p:txBody>
      </p:sp>
      <p:sp>
        <p:nvSpPr>
          <p:cNvPr id="5" name="Footer Placeholder 4">
            <a:extLst>
              <a:ext uri="{FF2B5EF4-FFF2-40B4-BE49-F238E27FC236}">
                <a16:creationId xmlns:a16="http://schemas.microsoft.com/office/drawing/2014/main" id="{0E8B0193-121A-4FA1-9C8F-35D93F251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F260F-47A2-4959-BF79-4C89195D52D1}"/>
              </a:ext>
            </a:extLst>
          </p:cNvPr>
          <p:cNvSpPr>
            <a:spLocks noGrp="1"/>
          </p:cNvSpPr>
          <p:nvPr>
            <p:ph type="sldNum" sz="quarter" idx="12"/>
          </p:nvPr>
        </p:nvSpPr>
        <p:spPr/>
        <p:txBody>
          <a:bodyPr/>
          <a:lstStyle/>
          <a:p>
            <a:fld id="{AAD0B5E0-8EFC-428D-B29C-6CF3D39A0870}" type="slidenum">
              <a:rPr lang="en-US" smtClean="0"/>
              <a:t>‹#›</a:t>
            </a:fld>
            <a:endParaRPr lang="en-US"/>
          </a:p>
        </p:txBody>
      </p:sp>
    </p:spTree>
    <p:extLst>
      <p:ext uri="{BB962C8B-B14F-4D97-AF65-F5344CB8AC3E}">
        <p14:creationId xmlns:p14="http://schemas.microsoft.com/office/powerpoint/2010/main" val="322135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8BDE4-D27B-4316-B0CF-A74EB9D57D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8423E7-A7CA-4FFB-B79B-C6C6A52C18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2B2470-9536-4F19-8F1D-03F5BB6C72EE}"/>
              </a:ext>
            </a:extLst>
          </p:cNvPr>
          <p:cNvSpPr>
            <a:spLocks noGrp="1"/>
          </p:cNvSpPr>
          <p:nvPr>
            <p:ph type="dt" sz="half" idx="10"/>
          </p:nvPr>
        </p:nvSpPr>
        <p:spPr/>
        <p:txBody>
          <a:bodyPr/>
          <a:lstStyle/>
          <a:p>
            <a:fld id="{21201F58-1D2A-4110-94C4-2163843C5CF7}" type="datetimeFigureOut">
              <a:rPr lang="en-US" smtClean="0"/>
              <a:t>4/18/2024</a:t>
            </a:fld>
            <a:endParaRPr lang="en-US"/>
          </a:p>
        </p:txBody>
      </p:sp>
      <p:sp>
        <p:nvSpPr>
          <p:cNvPr id="5" name="Footer Placeholder 4">
            <a:extLst>
              <a:ext uri="{FF2B5EF4-FFF2-40B4-BE49-F238E27FC236}">
                <a16:creationId xmlns:a16="http://schemas.microsoft.com/office/drawing/2014/main" id="{AFD8C5AB-A5B1-4E25-A8D6-EB11B174F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55D96-B252-4EC5-9079-857FA64E7F38}"/>
              </a:ext>
            </a:extLst>
          </p:cNvPr>
          <p:cNvSpPr>
            <a:spLocks noGrp="1"/>
          </p:cNvSpPr>
          <p:nvPr>
            <p:ph type="sldNum" sz="quarter" idx="12"/>
          </p:nvPr>
        </p:nvSpPr>
        <p:spPr/>
        <p:txBody>
          <a:bodyPr/>
          <a:lstStyle/>
          <a:p>
            <a:fld id="{AAD0B5E0-8EFC-428D-B29C-6CF3D39A0870}" type="slidenum">
              <a:rPr lang="en-US" smtClean="0"/>
              <a:t>‹#›</a:t>
            </a:fld>
            <a:endParaRPr lang="en-US"/>
          </a:p>
        </p:txBody>
      </p:sp>
    </p:spTree>
    <p:extLst>
      <p:ext uri="{BB962C8B-B14F-4D97-AF65-F5344CB8AC3E}">
        <p14:creationId xmlns:p14="http://schemas.microsoft.com/office/powerpoint/2010/main" val="255812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6D2C-844B-41C3-AB25-7D121A3947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3460E-9075-4A30-8CC0-A2DBFFAF92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B63F03-7B71-4165-9160-8DAF72AA1E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9B1DB8-794A-4235-B052-9C01D371F864}"/>
              </a:ext>
            </a:extLst>
          </p:cNvPr>
          <p:cNvSpPr>
            <a:spLocks noGrp="1"/>
          </p:cNvSpPr>
          <p:nvPr>
            <p:ph type="dt" sz="half" idx="10"/>
          </p:nvPr>
        </p:nvSpPr>
        <p:spPr/>
        <p:txBody>
          <a:bodyPr/>
          <a:lstStyle/>
          <a:p>
            <a:fld id="{21201F58-1D2A-4110-94C4-2163843C5CF7}" type="datetimeFigureOut">
              <a:rPr lang="en-US" smtClean="0"/>
              <a:t>4/18/2024</a:t>
            </a:fld>
            <a:endParaRPr lang="en-US"/>
          </a:p>
        </p:txBody>
      </p:sp>
      <p:sp>
        <p:nvSpPr>
          <p:cNvPr id="6" name="Footer Placeholder 5">
            <a:extLst>
              <a:ext uri="{FF2B5EF4-FFF2-40B4-BE49-F238E27FC236}">
                <a16:creationId xmlns:a16="http://schemas.microsoft.com/office/drawing/2014/main" id="{8EF83A69-B3DB-4017-AF89-1DE35B36F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2DE4D-C6CF-46C8-91AA-7F6130E4071B}"/>
              </a:ext>
            </a:extLst>
          </p:cNvPr>
          <p:cNvSpPr>
            <a:spLocks noGrp="1"/>
          </p:cNvSpPr>
          <p:nvPr>
            <p:ph type="sldNum" sz="quarter" idx="12"/>
          </p:nvPr>
        </p:nvSpPr>
        <p:spPr/>
        <p:txBody>
          <a:bodyPr/>
          <a:lstStyle/>
          <a:p>
            <a:fld id="{AAD0B5E0-8EFC-428D-B29C-6CF3D39A0870}" type="slidenum">
              <a:rPr lang="en-US" smtClean="0"/>
              <a:t>‹#›</a:t>
            </a:fld>
            <a:endParaRPr lang="en-US"/>
          </a:p>
        </p:txBody>
      </p:sp>
    </p:spTree>
    <p:extLst>
      <p:ext uri="{BB962C8B-B14F-4D97-AF65-F5344CB8AC3E}">
        <p14:creationId xmlns:p14="http://schemas.microsoft.com/office/powerpoint/2010/main" val="4095143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2D64-1903-4823-A80B-170A9ABDB1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3E10AB-429E-4308-B4E4-F3944C7F3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81CD4A-BFEA-426E-8724-DB5E002FD7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CEA924-5A22-4EA6-942C-25472B26E8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7CF5E3A-6A7D-4B99-A394-F2F787DE2B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84FE3-00A7-4A24-95AC-7E4B9D5AE97F}"/>
              </a:ext>
            </a:extLst>
          </p:cNvPr>
          <p:cNvSpPr>
            <a:spLocks noGrp="1"/>
          </p:cNvSpPr>
          <p:nvPr>
            <p:ph type="dt" sz="half" idx="10"/>
          </p:nvPr>
        </p:nvSpPr>
        <p:spPr/>
        <p:txBody>
          <a:bodyPr/>
          <a:lstStyle/>
          <a:p>
            <a:fld id="{21201F58-1D2A-4110-94C4-2163843C5CF7}" type="datetimeFigureOut">
              <a:rPr lang="en-US" smtClean="0"/>
              <a:t>4/18/2024</a:t>
            </a:fld>
            <a:endParaRPr lang="en-US"/>
          </a:p>
        </p:txBody>
      </p:sp>
      <p:sp>
        <p:nvSpPr>
          <p:cNvPr id="8" name="Footer Placeholder 7">
            <a:extLst>
              <a:ext uri="{FF2B5EF4-FFF2-40B4-BE49-F238E27FC236}">
                <a16:creationId xmlns:a16="http://schemas.microsoft.com/office/drawing/2014/main" id="{C891D2AC-48C8-4F29-AF6A-2EB81EFE07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542021-9027-4BF3-AE6E-D344BDAC6B14}"/>
              </a:ext>
            </a:extLst>
          </p:cNvPr>
          <p:cNvSpPr>
            <a:spLocks noGrp="1"/>
          </p:cNvSpPr>
          <p:nvPr>
            <p:ph type="sldNum" sz="quarter" idx="12"/>
          </p:nvPr>
        </p:nvSpPr>
        <p:spPr/>
        <p:txBody>
          <a:bodyPr/>
          <a:lstStyle/>
          <a:p>
            <a:fld id="{AAD0B5E0-8EFC-428D-B29C-6CF3D39A0870}" type="slidenum">
              <a:rPr lang="en-US" smtClean="0"/>
              <a:t>‹#›</a:t>
            </a:fld>
            <a:endParaRPr lang="en-US"/>
          </a:p>
        </p:txBody>
      </p:sp>
    </p:spTree>
    <p:extLst>
      <p:ext uri="{BB962C8B-B14F-4D97-AF65-F5344CB8AC3E}">
        <p14:creationId xmlns:p14="http://schemas.microsoft.com/office/powerpoint/2010/main" val="294845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88C3-B45A-424E-8618-287158161E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6983CA-73B6-4B1D-A75B-1C8256A36364}"/>
              </a:ext>
            </a:extLst>
          </p:cNvPr>
          <p:cNvSpPr>
            <a:spLocks noGrp="1"/>
          </p:cNvSpPr>
          <p:nvPr>
            <p:ph type="dt" sz="half" idx="10"/>
          </p:nvPr>
        </p:nvSpPr>
        <p:spPr/>
        <p:txBody>
          <a:bodyPr/>
          <a:lstStyle/>
          <a:p>
            <a:fld id="{21201F58-1D2A-4110-94C4-2163843C5CF7}" type="datetimeFigureOut">
              <a:rPr lang="en-US" smtClean="0"/>
              <a:t>4/18/2024</a:t>
            </a:fld>
            <a:endParaRPr lang="en-US"/>
          </a:p>
        </p:txBody>
      </p:sp>
      <p:sp>
        <p:nvSpPr>
          <p:cNvPr id="4" name="Footer Placeholder 3">
            <a:extLst>
              <a:ext uri="{FF2B5EF4-FFF2-40B4-BE49-F238E27FC236}">
                <a16:creationId xmlns:a16="http://schemas.microsoft.com/office/drawing/2014/main" id="{AD522B60-E886-4FD1-B844-6554FA7B83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C8D3C1-D0B2-4A44-9B54-003F8E7B34B5}"/>
              </a:ext>
            </a:extLst>
          </p:cNvPr>
          <p:cNvSpPr>
            <a:spLocks noGrp="1"/>
          </p:cNvSpPr>
          <p:nvPr>
            <p:ph type="sldNum" sz="quarter" idx="12"/>
          </p:nvPr>
        </p:nvSpPr>
        <p:spPr/>
        <p:txBody>
          <a:bodyPr/>
          <a:lstStyle/>
          <a:p>
            <a:fld id="{AAD0B5E0-8EFC-428D-B29C-6CF3D39A0870}" type="slidenum">
              <a:rPr lang="en-US" smtClean="0"/>
              <a:t>‹#›</a:t>
            </a:fld>
            <a:endParaRPr lang="en-US"/>
          </a:p>
        </p:txBody>
      </p:sp>
    </p:spTree>
    <p:extLst>
      <p:ext uri="{BB962C8B-B14F-4D97-AF65-F5344CB8AC3E}">
        <p14:creationId xmlns:p14="http://schemas.microsoft.com/office/powerpoint/2010/main" val="411189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1DBB80-F353-47B0-9928-47C500C5F07C}"/>
              </a:ext>
            </a:extLst>
          </p:cNvPr>
          <p:cNvSpPr>
            <a:spLocks noGrp="1"/>
          </p:cNvSpPr>
          <p:nvPr>
            <p:ph type="dt" sz="half" idx="10"/>
          </p:nvPr>
        </p:nvSpPr>
        <p:spPr/>
        <p:txBody>
          <a:bodyPr/>
          <a:lstStyle/>
          <a:p>
            <a:fld id="{21201F58-1D2A-4110-94C4-2163843C5CF7}" type="datetimeFigureOut">
              <a:rPr lang="en-US" smtClean="0"/>
              <a:t>4/18/2024</a:t>
            </a:fld>
            <a:endParaRPr lang="en-US"/>
          </a:p>
        </p:txBody>
      </p:sp>
      <p:sp>
        <p:nvSpPr>
          <p:cNvPr id="3" name="Footer Placeholder 2">
            <a:extLst>
              <a:ext uri="{FF2B5EF4-FFF2-40B4-BE49-F238E27FC236}">
                <a16:creationId xmlns:a16="http://schemas.microsoft.com/office/drawing/2014/main" id="{E5B541E2-093D-4D53-AED3-CCA737A128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9816E2-204C-4CD9-BB82-19DD6582C6F7}"/>
              </a:ext>
            </a:extLst>
          </p:cNvPr>
          <p:cNvSpPr>
            <a:spLocks noGrp="1"/>
          </p:cNvSpPr>
          <p:nvPr>
            <p:ph type="sldNum" sz="quarter" idx="12"/>
          </p:nvPr>
        </p:nvSpPr>
        <p:spPr/>
        <p:txBody>
          <a:bodyPr/>
          <a:lstStyle/>
          <a:p>
            <a:fld id="{AAD0B5E0-8EFC-428D-B29C-6CF3D39A0870}" type="slidenum">
              <a:rPr lang="en-US" smtClean="0"/>
              <a:t>‹#›</a:t>
            </a:fld>
            <a:endParaRPr lang="en-US"/>
          </a:p>
        </p:txBody>
      </p:sp>
    </p:spTree>
    <p:extLst>
      <p:ext uri="{BB962C8B-B14F-4D97-AF65-F5344CB8AC3E}">
        <p14:creationId xmlns:p14="http://schemas.microsoft.com/office/powerpoint/2010/main" val="3534758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6190-BCED-45D5-BCD7-3F5E74074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E28355-B68E-4BF8-B158-9DAEB499C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7CD05E-B27B-4793-9889-CF6387074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11155D-ED7F-435F-92F2-113A45381354}"/>
              </a:ext>
            </a:extLst>
          </p:cNvPr>
          <p:cNvSpPr>
            <a:spLocks noGrp="1"/>
          </p:cNvSpPr>
          <p:nvPr>
            <p:ph type="dt" sz="half" idx="10"/>
          </p:nvPr>
        </p:nvSpPr>
        <p:spPr/>
        <p:txBody>
          <a:bodyPr/>
          <a:lstStyle/>
          <a:p>
            <a:fld id="{21201F58-1D2A-4110-94C4-2163843C5CF7}" type="datetimeFigureOut">
              <a:rPr lang="en-US" smtClean="0"/>
              <a:t>4/18/2024</a:t>
            </a:fld>
            <a:endParaRPr lang="en-US"/>
          </a:p>
        </p:txBody>
      </p:sp>
      <p:sp>
        <p:nvSpPr>
          <p:cNvPr id="6" name="Footer Placeholder 5">
            <a:extLst>
              <a:ext uri="{FF2B5EF4-FFF2-40B4-BE49-F238E27FC236}">
                <a16:creationId xmlns:a16="http://schemas.microsoft.com/office/drawing/2014/main" id="{96FB5C4C-0B34-4702-B7B2-F1AF7C6CB6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1A0F4F-C61B-4C93-8F68-CC2D1FFC0448}"/>
              </a:ext>
            </a:extLst>
          </p:cNvPr>
          <p:cNvSpPr>
            <a:spLocks noGrp="1"/>
          </p:cNvSpPr>
          <p:nvPr>
            <p:ph type="sldNum" sz="quarter" idx="12"/>
          </p:nvPr>
        </p:nvSpPr>
        <p:spPr/>
        <p:txBody>
          <a:bodyPr/>
          <a:lstStyle/>
          <a:p>
            <a:fld id="{AAD0B5E0-8EFC-428D-B29C-6CF3D39A0870}" type="slidenum">
              <a:rPr lang="en-US" smtClean="0"/>
              <a:t>‹#›</a:t>
            </a:fld>
            <a:endParaRPr lang="en-US"/>
          </a:p>
        </p:txBody>
      </p:sp>
    </p:spTree>
    <p:extLst>
      <p:ext uri="{BB962C8B-B14F-4D97-AF65-F5344CB8AC3E}">
        <p14:creationId xmlns:p14="http://schemas.microsoft.com/office/powerpoint/2010/main" val="2746985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1122-D3E6-4F3E-9135-5D2C64A11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B1B284-DC6A-4082-9C91-60B3CCADB3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9B6FF0-686D-463E-B165-BD4DAF73B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F64888-0292-4788-B6FF-10584CC6F69E}"/>
              </a:ext>
            </a:extLst>
          </p:cNvPr>
          <p:cNvSpPr>
            <a:spLocks noGrp="1"/>
          </p:cNvSpPr>
          <p:nvPr>
            <p:ph type="dt" sz="half" idx="10"/>
          </p:nvPr>
        </p:nvSpPr>
        <p:spPr/>
        <p:txBody>
          <a:bodyPr/>
          <a:lstStyle/>
          <a:p>
            <a:fld id="{21201F58-1D2A-4110-94C4-2163843C5CF7}" type="datetimeFigureOut">
              <a:rPr lang="en-US" smtClean="0"/>
              <a:t>4/18/2024</a:t>
            </a:fld>
            <a:endParaRPr lang="en-US"/>
          </a:p>
        </p:txBody>
      </p:sp>
      <p:sp>
        <p:nvSpPr>
          <p:cNvPr id="6" name="Footer Placeholder 5">
            <a:extLst>
              <a:ext uri="{FF2B5EF4-FFF2-40B4-BE49-F238E27FC236}">
                <a16:creationId xmlns:a16="http://schemas.microsoft.com/office/drawing/2014/main" id="{178F4FF0-5A00-4DB4-A0BC-2DE38966A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90C32A-0A50-4A78-B5E9-DFC270955013}"/>
              </a:ext>
            </a:extLst>
          </p:cNvPr>
          <p:cNvSpPr>
            <a:spLocks noGrp="1"/>
          </p:cNvSpPr>
          <p:nvPr>
            <p:ph type="sldNum" sz="quarter" idx="12"/>
          </p:nvPr>
        </p:nvSpPr>
        <p:spPr/>
        <p:txBody>
          <a:bodyPr/>
          <a:lstStyle/>
          <a:p>
            <a:fld id="{AAD0B5E0-8EFC-428D-B29C-6CF3D39A0870}" type="slidenum">
              <a:rPr lang="en-US" smtClean="0"/>
              <a:t>‹#›</a:t>
            </a:fld>
            <a:endParaRPr lang="en-US"/>
          </a:p>
        </p:txBody>
      </p:sp>
    </p:spTree>
    <p:extLst>
      <p:ext uri="{BB962C8B-B14F-4D97-AF65-F5344CB8AC3E}">
        <p14:creationId xmlns:p14="http://schemas.microsoft.com/office/powerpoint/2010/main" val="840929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22F6-E7E8-48B9-8646-12FE2FF288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65950-AA79-46C4-9914-7952A1234D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3CFD0-A011-4C4F-9528-13593F3333B6}"/>
              </a:ext>
            </a:extLst>
          </p:cNvPr>
          <p:cNvSpPr>
            <a:spLocks noGrp="1"/>
          </p:cNvSpPr>
          <p:nvPr>
            <p:ph type="dt" sz="half" idx="10"/>
          </p:nvPr>
        </p:nvSpPr>
        <p:spPr/>
        <p:txBody>
          <a:bodyPr/>
          <a:lstStyle/>
          <a:p>
            <a:fld id="{21201F58-1D2A-4110-94C4-2163843C5CF7}" type="datetimeFigureOut">
              <a:rPr lang="en-US" smtClean="0"/>
              <a:t>4/18/2024</a:t>
            </a:fld>
            <a:endParaRPr lang="en-US"/>
          </a:p>
        </p:txBody>
      </p:sp>
      <p:sp>
        <p:nvSpPr>
          <p:cNvPr id="5" name="Footer Placeholder 4">
            <a:extLst>
              <a:ext uri="{FF2B5EF4-FFF2-40B4-BE49-F238E27FC236}">
                <a16:creationId xmlns:a16="http://schemas.microsoft.com/office/drawing/2014/main" id="{955305E2-8E9F-4B37-8862-F6BD1BD47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623CD-AB37-4E79-BBF4-14BA3B64ABF8}"/>
              </a:ext>
            </a:extLst>
          </p:cNvPr>
          <p:cNvSpPr>
            <a:spLocks noGrp="1"/>
          </p:cNvSpPr>
          <p:nvPr>
            <p:ph type="sldNum" sz="quarter" idx="12"/>
          </p:nvPr>
        </p:nvSpPr>
        <p:spPr/>
        <p:txBody>
          <a:bodyPr/>
          <a:lstStyle/>
          <a:p>
            <a:fld id="{AAD0B5E0-8EFC-428D-B29C-6CF3D39A0870}" type="slidenum">
              <a:rPr lang="en-US" smtClean="0"/>
              <a:t>‹#›</a:t>
            </a:fld>
            <a:endParaRPr lang="en-US"/>
          </a:p>
        </p:txBody>
      </p:sp>
    </p:spTree>
    <p:extLst>
      <p:ext uri="{BB962C8B-B14F-4D97-AF65-F5344CB8AC3E}">
        <p14:creationId xmlns:p14="http://schemas.microsoft.com/office/powerpoint/2010/main" val="206035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494729"/>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6EE456-C1B4-4EB8-8EDA-7F6DE19E35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6F776F-C5C6-4921-8CD3-21E075E09F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EA146-E2BE-4D91-8861-283733ED22C4}"/>
              </a:ext>
            </a:extLst>
          </p:cNvPr>
          <p:cNvSpPr>
            <a:spLocks noGrp="1"/>
          </p:cNvSpPr>
          <p:nvPr>
            <p:ph type="dt" sz="half" idx="10"/>
          </p:nvPr>
        </p:nvSpPr>
        <p:spPr/>
        <p:txBody>
          <a:bodyPr/>
          <a:lstStyle/>
          <a:p>
            <a:fld id="{21201F58-1D2A-4110-94C4-2163843C5CF7}" type="datetimeFigureOut">
              <a:rPr lang="en-US" smtClean="0"/>
              <a:t>4/18/2024</a:t>
            </a:fld>
            <a:endParaRPr lang="en-US"/>
          </a:p>
        </p:txBody>
      </p:sp>
      <p:sp>
        <p:nvSpPr>
          <p:cNvPr id="5" name="Footer Placeholder 4">
            <a:extLst>
              <a:ext uri="{FF2B5EF4-FFF2-40B4-BE49-F238E27FC236}">
                <a16:creationId xmlns:a16="http://schemas.microsoft.com/office/drawing/2014/main" id="{BFA7074C-A177-4696-9E9A-599FC8673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F055D-0918-4226-A31A-FC66671C57D6}"/>
              </a:ext>
            </a:extLst>
          </p:cNvPr>
          <p:cNvSpPr>
            <a:spLocks noGrp="1"/>
          </p:cNvSpPr>
          <p:nvPr>
            <p:ph type="sldNum" sz="quarter" idx="12"/>
          </p:nvPr>
        </p:nvSpPr>
        <p:spPr/>
        <p:txBody>
          <a:bodyPr/>
          <a:lstStyle/>
          <a:p>
            <a:fld id="{AAD0B5E0-8EFC-428D-B29C-6CF3D39A0870}" type="slidenum">
              <a:rPr lang="en-US" smtClean="0"/>
              <a:t>‹#›</a:t>
            </a:fld>
            <a:endParaRPr lang="en-US"/>
          </a:p>
        </p:txBody>
      </p:sp>
    </p:spTree>
    <p:extLst>
      <p:ext uri="{BB962C8B-B14F-4D97-AF65-F5344CB8AC3E}">
        <p14:creationId xmlns:p14="http://schemas.microsoft.com/office/powerpoint/2010/main" val="4034838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2"/>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609600" y="6133011"/>
            <a:ext cx="1016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a:t>Click to edit Master text styles</a:t>
            </a:r>
          </a:p>
        </p:txBody>
      </p:sp>
      <p:sp>
        <p:nvSpPr>
          <p:cNvPr id="7" name="Slide Number Placeholder 2"/>
          <p:cNvSpPr>
            <a:spLocks noGrp="1"/>
          </p:cNvSpPr>
          <p:nvPr>
            <p:ph type="sldNum" sz="quarter" idx="4"/>
          </p:nvPr>
        </p:nvSpPr>
        <p:spPr>
          <a:xfrm>
            <a:off x="10972800"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27575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834E42A-5986-4C87-B6E1-0CC88CD64387}"/>
              </a:ext>
            </a:extLst>
          </p:cNvPr>
          <p:cNvSpPr>
            <a:spLocks noGrp="1"/>
          </p:cNvSpPr>
          <p:nvPr>
            <p:ph type="ctrTitle"/>
          </p:nvPr>
        </p:nvSpPr>
        <p:spPr>
          <a:xfrm>
            <a:off x="975359" y="2272646"/>
            <a:ext cx="7620000" cy="1772793"/>
          </a:xfrm>
          <a:noFill/>
          <a:ln>
            <a:noFill/>
          </a:ln>
        </p:spPr>
        <p:txBody>
          <a:bodyPr wrap="square" lIns="0" tIns="0" rIns="0" bIns="0" anchor="b" anchorCtr="0">
            <a:spAutoFit/>
          </a:bodyPr>
          <a:lstStyle>
            <a:lvl1pPr algn="l">
              <a:lnSpc>
                <a:spcPct val="80000"/>
              </a:lnSpc>
              <a:defRPr sz="7200">
                <a:solidFill>
                  <a:srgbClr val="008DA8"/>
                </a:solidFill>
                <a:latin typeface="Century Gothic" panose="020B05020202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4C7D4C96-CE98-40E5-B40C-04F26D3F8837}"/>
              </a:ext>
            </a:extLst>
          </p:cNvPr>
          <p:cNvSpPr>
            <a:spLocks noGrp="1"/>
          </p:cNvSpPr>
          <p:nvPr>
            <p:ph type="subTitle" idx="1"/>
          </p:nvPr>
        </p:nvSpPr>
        <p:spPr>
          <a:xfrm>
            <a:off x="975359" y="4055976"/>
            <a:ext cx="7620000" cy="533400"/>
          </a:xfrm>
          <a:noFill/>
          <a:ln>
            <a:noFill/>
          </a:ln>
        </p:spPr>
        <p:txBody>
          <a:bodyPr lIns="0" tIns="0" rIns="0" bIns="0">
            <a:normAutofit/>
          </a:bodyPr>
          <a:lstStyle>
            <a:lvl1pPr marL="0" indent="0" algn="l">
              <a:buNone/>
              <a:defRPr sz="2400" i="1">
                <a:solidFill>
                  <a:srgbClr val="0E395B"/>
                </a:solidFill>
                <a:latin typeface="Cambria" panose="02040503050406030204" pitchFamily="18" charset="0"/>
                <a:ea typeface="Cambria" panose="02040503050406030204" pitchFamily="18" charset="0"/>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p>
        </p:txBody>
      </p:sp>
      <p:sp>
        <p:nvSpPr>
          <p:cNvPr id="12" name="Text Placeholder 14">
            <a:extLst>
              <a:ext uri="{FF2B5EF4-FFF2-40B4-BE49-F238E27FC236}">
                <a16:creationId xmlns:a16="http://schemas.microsoft.com/office/drawing/2014/main" id="{F54BC89D-D145-49E6-B865-4C50D6210A91}"/>
              </a:ext>
            </a:extLst>
          </p:cNvPr>
          <p:cNvSpPr>
            <a:spLocks noGrp="1"/>
          </p:cNvSpPr>
          <p:nvPr>
            <p:ph type="body" sz="quarter" idx="10"/>
          </p:nvPr>
        </p:nvSpPr>
        <p:spPr>
          <a:xfrm>
            <a:off x="8145352" y="484688"/>
            <a:ext cx="3526457" cy="304800"/>
          </a:xfrm>
        </p:spPr>
        <p:txBody>
          <a:bodyPr lIns="0" tIns="0" rIns="0" bIns="0">
            <a:noAutofit/>
          </a:bodyPr>
          <a:lstStyle>
            <a:lvl1pPr marL="0" indent="0" algn="r">
              <a:spcBef>
                <a:spcPts val="0"/>
              </a:spcBef>
              <a:buNone/>
              <a:defRPr sz="2133" b="0">
                <a:solidFill>
                  <a:srgbClr val="008DA8"/>
                </a:solidFill>
                <a:latin typeface="Century Gothic" panose="020B0502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p:txBody>
      </p:sp>
      <p:sp>
        <p:nvSpPr>
          <p:cNvPr id="13" name="Text Placeholder 14">
            <a:extLst>
              <a:ext uri="{FF2B5EF4-FFF2-40B4-BE49-F238E27FC236}">
                <a16:creationId xmlns:a16="http://schemas.microsoft.com/office/drawing/2014/main" id="{AAA72C92-A9E1-42BA-A0B5-5C8F87CBC2BA}"/>
              </a:ext>
            </a:extLst>
          </p:cNvPr>
          <p:cNvSpPr>
            <a:spLocks noGrp="1"/>
          </p:cNvSpPr>
          <p:nvPr>
            <p:ph type="body" sz="quarter" idx="11"/>
          </p:nvPr>
        </p:nvSpPr>
        <p:spPr>
          <a:xfrm>
            <a:off x="8623808" y="887172"/>
            <a:ext cx="3048000" cy="457200"/>
          </a:xfrm>
        </p:spPr>
        <p:txBody>
          <a:bodyPr lIns="0" tIns="0" rIns="0" bIns="0">
            <a:noAutofit/>
          </a:bodyPr>
          <a:lstStyle>
            <a:lvl1pPr marL="0" indent="0" algn="r">
              <a:spcBef>
                <a:spcPts val="0"/>
              </a:spcBef>
              <a:buNone/>
              <a:defRPr sz="1600" b="0">
                <a:solidFill>
                  <a:srgbClr val="0E395B"/>
                </a:solidFill>
                <a:latin typeface="Century Gothic" panose="020B0502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p:txBody>
      </p:sp>
      <p:sp>
        <p:nvSpPr>
          <p:cNvPr id="20" name="TextBox 19">
            <a:extLst>
              <a:ext uri="{FF2B5EF4-FFF2-40B4-BE49-F238E27FC236}">
                <a16:creationId xmlns:a16="http://schemas.microsoft.com/office/drawing/2014/main" id="{0361D141-11A6-4494-BD6C-B29F9CFB8CB7}"/>
              </a:ext>
            </a:extLst>
          </p:cNvPr>
          <p:cNvSpPr txBox="1"/>
          <p:nvPr userDrawn="1"/>
        </p:nvSpPr>
        <p:spPr>
          <a:xfrm>
            <a:off x="895171" y="5528596"/>
            <a:ext cx="7700188" cy="646331"/>
          </a:xfrm>
          <a:prstGeom prst="rect">
            <a:avLst/>
          </a:prstGeom>
          <a:noFill/>
        </p:spPr>
        <p:txBody>
          <a:bodyPr wrap="square" lIns="0" tIns="0" rIns="0" bIns="0" rtlCol="0">
            <a:spAutoFit/>
          </a:bodyPr>
          <a:lstStyle/>
          <a:p>
            <a:r>
              <a:rPr lang="en-US" sz="1400" b="0" i="0" u="none" strike="noStrike" kern="1200" baseline="0">
                <a:solidFill>
                  <a:srgbClr val="0E395B"/>
                </a:solidFill>
                <a:latin typeface="Century Gothic" panose="020B0502020202020204" pitchFamily="34" charset="0"/>
                <a:ea typeface="+mn-ea"/>
                <a:cs typeface="+mn-cs"/>
              </a:rPr>
              <a:t>Age-Friendly Health Systems is an initiative of The John A. Hartford Foundation and the Institute for Healthcare Improvement (IHI) in partnership with the American Hospital Association (AHA) and the Catholic Health Association of the United States (CHA). </a:t>
            </a:r>
            <a:endParaRPr lang="en-US" sz="1400">
              <a:solidFill>
                <a:srgbClr val="0E395B"/>
              </a:solidFill>
              <a:latin typeface="Century Gothic" panose="020B0502020202020204" pitchFamily="34" charset="0"/>
            </a:endParaRPr>
          </a:p>
        </p:txBody>
      </p:sp>
      <p:pic>
        <p:nvPicPr>
          <p:cNvPr id="4" name="Picture 3">
            <a:extLst>
              <a:ext uri="{FF2B5EF4-FFF2-40B4-BE49-F238E27FC236}">
                <a16:creationId xmlns:a16="http://schemas.microsoft.com/office/drawing/2014/main" id="{3C870DAA-39CF-4D36-AF9F-706A92E859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345" y="207937"/>
            <a:ext cx="3558971" cy="1128284"/>
          </a:xfrm>
          <a:prstGeom prst="rect">
            <a:avLst/>
          </a:prstGeom>
        </p:spPr>
      </p:pic>
      <p:sp>
        <p:nvSpPr>
          <p:cNvPr id="7" name="Rectangle 6">
            <a:extLst>
              <a:ext uri="{FF2B5EF4-FFF2-40B4-BE49-F238E27FC236}">
                <a16:creationId xmlns:a16="http://schemas.microsoft.com/office/drawing/2014/main" id="{DA8E2F2D-F5F8-467C-80DD-9DBB41685DDA}"/>
              </a:ext>
            </a:extLst>
          </p:cNvPr>
          <p:cNvSpPr/>
          <p:nvPr userDrawn="1"/>
        </p:nvSpPr>
        <p:spPr>
          <a:xfrm rot="5400000">
            <a:off x="8473440" y="3161213"/>
            <a:ext cx="3169920" cy="4267200"/>
          </a:xfrm>
          <a:prstGeom prst="rect">
            <a:avLst/>
          </a:prstGeom>
          <a:blipFill dpi="0" rotWithShape="1">
            <a:blip r:embed="rId3">
              <a:extLst>
                <a:ext uri="{28A0092B-C50C-407E-A947-70E740481C1C}">
                  <a14:useLocalDpi xmlns:a14="http://schemas.microsoft.com/office/drawing/2010/main" val="0"/>
                </a:ext>
              </a:extLst>
            </a:blip>
            <a:srcRect/>
            <a:stretch>
              <a:fillRect l="11538" t="-11428" r="-50000" b="-171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3073232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3F22A656-13FF-4380-A80A-94BEF63EE7FB}"/>
              </a:ext>
            </a:extLst>
          </p:cNvPr>
          <p:cNvSpPr>
            <a:spLocks noGrp="1"/>
          </p:cNvSpPr>
          <p:nvPr>
            <p:ph type="sldNum" sz="quarter" idx="4"/>
          </p:nvPr>
        </p:nvSpPr>
        <p:spPr>
          <a:xfrm>
            <a:off x="241304" y="6044967"/>
            <a:ext cx="736601" cy="365125"/>
          </a:xfrm>
          <a:prstGeom prst="rect">
            <a:avLst/>
          </a:prstGeom>
        </p:spPr>
        <p:txBody>
          <a:bodyPr/>
          <a:lstStyle>
            <a:lvl1pPr algn="r">
              <a:defRPr sz="1600" b="1">
                <a:solidFill>
                  <a:schemeClr val="tx2">
                    <a:lumMod val="60000"/>
                    <a:lumOff val="40000"/>
                  </a:schemeClr>
                </a:solidFill>
                <a:latin typeface="Arial" pitchFamily="34" charset="0"/>
                <a:cs typeface="Arial" pitchFamily="34" charset="0"/>
              </a:defRPr>
            </a:lvl1pPr>
          </a:lstStyle>
          <a:p>
            <a:fld id="{144970FF-6123-42CA-A003-B0DD987502E2}" type="slidenum">
              <a:rPr lang="en-US" smtClean="0"/>
              <a:pPr/>
              <a:t>‹#›</a:t>
            </a:fld>
            <a:endParaRPr lang="en-US"/>
          </a:p>
        </p:txBody>
      </p:sp>
      <p:pic>
        <p:nvPicPr>
          <p:cNvPr id="4" name="Picture 3">
            <a:extLst>
              <a:ext uri="{FF2B5EF4-FFF2-40B4-BE49-F238E27FC236}">
                <a16:creationId xmlns:a16="http://schemas.microsoft.com/office/drawing/2014/main" id="{C2879AFC-A131-45BA-BB92-0620597B5E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61090" y="6001131"/>
            <a:ext cx="1889615" cy="599056"/>
          </a:xfrm>
          <a:prstGeom prst="rect">
            <a:avLst/>
          </a:prstGeom>
        </p:spPr>
      </p:pic>
    </p:spTree>
    <p:extLst>
      <p:ext uri="{BB962C8B-B14F-4D97-AF65-F5344CB8AC3E}">
        <p14:creationId xmlns:p14="http://schemas.microsoft.com/office/powerpoint/2010/main" val="1170687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nterior Divider 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2C7DE0D-27FE-449E-B68D-DDBCDDFBEF00}"/>
              </a:ext>
            </a:extLst>
          </p:cNvPr>
          <p:cNvSpPr>
            <a:spLocks noGrp="1"/>
          </p:cNvSpPr>
          <p:nvPr>
            <p:ph type="ctrTitle" hasCustomPrompt="1"/>
          </p:nvPr>
        </p:nvSpPr>
        <p:spPr>
          <a:xfrm>
            <a:off x="821151" y="2009492"/>
            <a:ext cx="8470900" cy="1772793"/>
          </a:xfrm>
          <a:noFill/>
          <a:ln>
            <a:noFill/>
          </a:ln>
        </p:spPr>
        <p:txBody>
          <a:bodyPr wrap="square" lIns="0" tIns="0" rIns="0" bIns="0" anchor="b" anchorCtr="0">
            <a:spAutoFit/>
          </a:bodyPr>
          <a:lstStyle>
            <a:lvl1pPr algn="l">
              <a:lnSpc>
                <a:spcPct val="80000"/>
              </a:lnSpc>
              <a:defRPr sz="7200">
                <a:solidFill>
                  <a:srgbClr val="008DA8"/>
                </a:solidFill>
                <a:latin typeface="Century Gothic" panose="020B0502020202020204" pitchFamily="34" charset="0"/>
              </a:defRPr>
            </a:lvl1pPr>
          </a:lstStyle>
          <a:p>
            <a:r>
              <a:rPr lang="en-US"/>
              <a:t>Interior Divider Title Slide Title</a:t>
            </a:r>
          </a:p>
        </p:txBody>
      </p:sp>
      <p:sp>
        <p:nvSpPr>
          <p:cNvPr id="6" name="Subtitle 2">
            <a:extLst>
              <a:ext uri="{FF2B5EF4-FFF2-40B4-BE49-F238E27FC236}">
                <a16:creationId xmlns:a16="http://schemas.microsoft.com/office/drawing/2014/main" id="{AA07AC68-FC23-4640-8AAA-D3B6253488BA}"/>
              </a:ext>
            </a:extLst>
          </p:cNvPr>
          <p:cNvSpPr>
            <a:spLocks noGrp="1"/>
          </p:cNvSpPr>
          <p:nvPr>
            <p:ph type="subTitle" idx="1" hasCustomPrompt="1"/>
          </p:nvPr>
        </p:nvSpPr>
        <p:spPr>
          <a:xfrm>
            <a:off x="821150" y="3817113"/>
            <a:ext cx="8470900" cy="533400"/>
          </a:xfrm>
          <a:noFill/>
          <a:ln>
            <a:noFill/>
          </a:ln>
        </p:spPr>
        <p:txBody>
          <a:bodyPr lIns="0" tIns="0" rIns="0" bIns="0">
            <a:normAutofit/>
          </a:bodyPr>
          <a:lstStyle>
            <a:lvl1pPr marL="0" indent="0" algn="l">
              <a:buNone/>
              <a:defRPr sz="2133" i="1">
                <a:solidFill>
                  <a:srgbClr val="0E395B"/>
                </a:solidFill>
                <a:latin typeface="Cambria" panose="02040503050406030204" pitchFamily="18" charset="0"/>
                <a:ea typeface="Cambria" panose="02040503050406030204" pitchFamily="18" charset="0"/>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Interior title slide subtitle style</a:t>
            </a:r>
          </a:p>
        </p:txBody>
      </p:sp>
      <p:sp>
        <p:nvSpPr>
          <p:cNvPr id="7" name="Slide Number Placeholder 2">
            <a:extLst>
              <a:ext uri="{FF2B5EF4-FFF2-40B4-BE49-F238E27FC236}">
                <a16:creationId xmlns:a16="http://schemas.microsoft.com/office/drawing/2014/main" id="{531B89F5-3F80-4858-8F95-2220F9CBA88B}"/>
              </a:ext>
            </a:extLst>
          </p:cNvPr>
          <p:cNvSpPr>
            <a:spLocks noGrp="1"/>
          </p:cNvSpPr>
          <p:nvPr>
            <p:ph type="sldNum" sz="quarter" idx="4"/>
          </p:nvPr>
        </p:nvSpPr>
        <p:spPr>
          <a:xfrm>
            <a:off x="241304" y="6044967"/>
            <a:ext cx="736601" cy="365125"/>
          </a:xfrm>
          <a:prstGeom prst="rect">
            <a:avLst/>
          </a:prstGeom>
        </p:spPr>
        <p:txBody>
          <a:bodyPr/>
          <a:lstStyle>
            <a:lvl1pPr algn="r">
              <a:defRPr sz="1600" b="1">
                <a:solidFill>
                  <a:schemeClr val="tx2">
                    <a:lumMod val="60000"/>
                    <a:lumOff val="40000"/>
                  </a:schemeClr>
                </a:solidFill>
                <a:latin typeface="Arial" pitchFamily="34" charset="0"/>
                <a:cs typeface="Arial" pitchFamily="34" charset="0"/>
              </a:defRPr>
            </a:lvl1pPr>
          </a:lstStyle>
          <a:p>
            <a:fld id="{144970FF-6123-42CA-A003-B0DD987502E2}" type="slidenum">
              <a:rPr lang="en-US" smtClean="0"/>
              <a:pPr/>
              <a:t>‹#›</a:t>
            </a:fld>
            <a:endParaRPr lang="en-US"/>
          </a:p>
        </p:txBody>
      </p:sp>
      <p:pic>
        <p:nvPicPr>
          <p:cNvPr id="9" name="Picture 8">
            <a:extLst>
              <a:ext uri="{FF2B5EF4-FFF2-40B4-BE49-F238E27FC236}">
                <a16:creationId xmlns:a16="http://schemas.microsoft.com/office/drawing/2014/main" id="{5DE3FDE0-4F65-46AD-BF3A-42357FBFD5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349" y="294319"/>
            <a:ext cx="2350964" cy="745316"/>
          </a:xfrm>
          <a:prstGeom prst="rect">
            <a:avLst/>
          </a:prstGeom>
        </p:spPr>
      </p:pic>
      <p:sp>
        <p:nvSpPr>
          <p:cNvPr id="8" name="Rectangle 7">
            <a:extLst>
              <a:ext uri="{FF2B5EF4-FFF2-40B4-BE49-F238E27FC236}">
                <a16:creationId xmlns:a16="http://schemas.microsoft.com/office/drawing/2014/main" id="{32D66C74-3B16-486F-AA56-589279C9E9A0}"/>
              </a:ext>
            </a:extLst>
          </p:cNvPr>
          <p:cNvSpPr/>
          <p:nvPr userDrawn="1"/>
        </p:nvSpPr>
        <p:spPr>
          <a:xfrm rot="5400000">
            <a:off x="8473440" y="3139440"/>
            <a:ext cx="3169920" cy="4267200"/>
          </a:xfrm>
          <a:prstGeom prst="rect">
            <a:avLst/>
          </a:prstGeom>
          <a:blipFill dpi="0" rotWithShape="1">
            <a:blip r:embed="rId3">
              <a:extLst>
                <a:ext uri="{28A0092B-C50C-407E-A947-70E740481C1C}">
                  <a14:useLocalDpi xmlns:a14="http://schemas.microsoft.com/office/drawing/2010/main" val="0"/>
                </a:ext>
              </a:extLst>
            </a:blip>
            <a:srcRect/>
            <a:stretch>
              <a:fillRect l="11538" t="-11428" r="-50000" b="-171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6609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p:cNvSpPr/>
          <p:nvPr/>
        </p:nvSpPr>
        <p:spPr>
          <a:xfrm>
            <a:off x="406400" y="1143000"/>
            <a:ext cx="11277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0" y="411387"/>
            <a:ext cx="10972800" cy="965435"/>
          </a:xfrm>
        </p:spPr>
        <p:txBody>
          <a:bodyPr lIns="0" tIns="0" rIns="0" bIns="0">
            <a:normAutofit/>
          </a:bodyPr>
          <a:lstStyle>
            <a:lvl1pPr>
              <a:defRPr sz="4533">
                <a:solidFill>
                  <a:srgbClr val="008DA8"/>
                </a:solidFill>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609600" y="1609346"/>
            <a:ext cx="10972800" cy="4118717"/>
          </a:xfrm>
        </p:spPr>
        <p:txBody>
          <a:bodyPr lIns="0" tIns="0" rIns="0" bIns="0"/>
          <a:lstStyle>
            <a:lvl1pPr>
              <a:buClr>
                <a:srgbClr val="008DA8"/>
              </a:buClr>
              <a:defRPr sz="3200">
                <a:solidFill>
                  <a:srgbClr val="0E395B"/>
                </a:solidFill>
                <a:latin typeface="Century Gothic" panose="020B0502020202020204" pitchFamily="34" charset="0"/>
              </a:defRPr>
            </a:lvl1pPr>
            <a:lvl2pPr>
              <a:defRPr sz="2667">
                <a:solidFill>
                  <a:srgbClr val="0E395B"/>
                </a:solidFill>
                <a:latin typeface="Century Gothic" panose="020B0502020202020204" pitchFamily="34" charset="0"/>
              </a:defRPr>
            </a:lvl2pPr>
            <a:lvl3pPr>
              <a:defRPr sz="2400">
                <a:solidFill>
                  <a:srgbClr val="0E395B"/>
                </a:solidFill>
                <a:latin typeface="Century Gothic" panose="020B0502020202020204" pitchFamily="34" charset="0"/>
              </a:defRPr>
            </a:lvl3pPr>
            <a:lvl4pPr>
              <a:defRPr sz="2133">
                <a:solidFill>
                  <a:srgbClr val="0E395B"/>
                </a:solidFill>
                <a:latin typeface="Century Gothic" panose="020B0502020202020204" pitchFamily="34" charset="0"/>
              </a:defRPr>
            </a:lvl4pPr>
            <a:lvl5pPr>
              <a:defRPr sz="2133">
                <a:solidFill>
                  <a:srgbClr val="0E395B"/>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a:extLst>
              <a:ext uri="{FF2B5EF4-FFF2-40B4-BE49-F238E27FC236}">
                <a16:creationId xmlns:a16="http://schemas.microsoft.com/office/drawing/2014/main" id="{282EE201-D65B-47FD-B01D-AD6CF777BD27}"/>
              </a:ext>
            </a:extLst>
          </p:cNvPr>
          <p:cNvSpPr>
            <a:spLocks noGrp="1"/>
          </p:cNvSpPr>
          <p:nvPr>
            <p:ph type="sldNum" sz="quarter" idx="4"/>
          </p:nvPr>
        </p:nvSpPr>
        <p:spPr>
          <a:xfrm>
            <a:off x="241304" y="6104203"/>
            <a:ext cx="736601" cy="365125"/>
          </a:xfrm>
          <a:prstGeom prst="rect">
            <a:avLst/>
          </a:prstGeom>
        </p:spPr>
        <p:txBody>
          <a:bodyPr lIns="0" tIns="0" rIns="0" bIns="0"/>
          <a:lstStyle>
            <a:lvl1pPr algn="r">
              <a:defRPr sz="1600" b="1">
                <a:solidFill>
                  <a:schemeClr val="tx2">
                    <a:lumMod val="60000"/>
                    <a:lumOff val="40000"/>
                  </a:schemeClr>
                </a:solidFill>
                <a:latin typeface="Arial" pitchFamily="34" charset="0"/>
                <a:cs typeface="Arial" pitchFamily="34" charset="0"/>
              </a:defRPr>
            </a:lvl1pPr>
          </a:lstStyle>
          <a:p>
            <a:fld id="{144970FF-6123-42CA-A003-B0DD987502E2}" type="slidenum">
              <a:rPr lang="en-US" smtClean="0"/>
              <a:pPr/>
              <a:t>‹#›</a:t>
            </a:fld>
            <a:endParaRPr lang="en-US"/>
          </a:p>
        </p:txBody>
      </p:sp>
    </p:spTree>
    <p:extLst>
      <p:ext uri="{BB962C8B-B14F-4D97-AF65-F5344CB8AC3E}">
        <p14:creationId xmlns:p14="http://schemas.microsoft.com/office/powerpoint/2010/main" val="1199019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48147"/>
            <a:ext cx="10972800" cy="762000"/>
          </a:xfrm>
        </p:spPr>
        <p:txBody>
          <a:bodyPr lIns="0" tIns="0" rIns="0" bIns="0">
            <a:noAutofit/>
          </a:bodyPr>
          <a:lstStyle>
            <a:lvl1pPr>
              <a:defRPr sz="4533">
                <a:solidFill>
                  <a:srgbClr val="008DA8"/>
                </a:solidFill>
                <a:latin typeface="Century Gothic" panose="020B0502020202020204" pitchFamily="34" charset="0"/>
              </a:defRPr>
            </a:lvl1pPr>
          </a:lstStyle>
          <a:p>
            <a:r>
              <a:rPr lang="en-US"/>
              <a:t>Click to edit Master title style</a:t>
            </a:r>
          </a:p>
        </p:txBody>
      </p:sp>
      <p:sp>
        <p:nvSpPr>
          <p:cNvPr id="8" name="Picture Placeholder 7"/>
          <p:cNvSpPr>
            <a:spLocks noGrp="1"/>
          </p:cNvSpPr>
          <p:nvPr>
            <p:ph type="pic" sz="quarter" idx="10"/>
          </p:nvPr>
        </p:nvSpPr>
        <p:spPr>
          <a:xfrm>
            <a:off x="609600" y="1470243"/>
            <a:ext cx="4775200" cy="4250853"/>
          </a:xfrm>
        </p:spPr>
        <p:txBody>
          <a:bodyPr lIns="0" tIns="0" rIns="0" bIns="0">
            <a:normAutofit/>
          </a:bodyPr>
          <a:lstStyle>
            <a:lvl1pPr marL="0" indent="0">
              <a:spcBef>
                <a:spcPts val="0"/>
              </a:spcBef>
              <a:buFont typeface="Arial" pitchFamily="34" charset="0"/>
              <a:buNone/>
              <a:defRPr sz="3200">
                <a:solidFill>
                  <a:srgbClr val="0E395B"/>
                </a:solidFill>
                <a:latin typeface="Century Gothic" panose="020B0502020202020204" pitchFamily="34" charset="0"/>
              </a:defRPr>
            </a:lvl1pPr>
          </a:lstStyle>
          <a:p>
            <a:r>
              <a:rPr lang="en-US"/>
              <a:t>Click icon to add picture</a:t>
            </a:r>
          </a:p>
        </p:txBody>
      </p:sp>
      <p:sp>
        <p:nvSpPr>
          <p:cNvPr id="7" name="Content Placeholder 2">
            <a:extLst>
              <a:ext uri="{FF2B5EF4-FFF2-40B4-BE49-F238E27FC236}">
                <a16:creationId xmlns:a16="http://schemas.microsoft.com/office/drawing/2014/main" id="{B587F0DD-318F-42F1-908B-024D33CE5E90}"/>
              </a:ext>
            </a:extLst>
          </p:cNvPr>
          <p:cNvSpPr>
            <a:spLocks noGrp="1"/>
          </p:cNvSpPr>
          <p:nvPr>
            <p:ph idx="1"/>
          </p:nvPr>
        </p:nvSpPr>
        <p:spPr>
          <a:xfrm>
            <a:off x="5730240" y="1470243"/>
            <a:ext cx="5852160" cy="4250853"/>
          </a:xfrm>
        </p:spPr>
        <p:txBody>
          <a:bodyPr lIns="0" tIns="0" rIns="0" bIns="0"/>
          <a:lstStyle>
            <a:lvl1pPr>
              <a:buClr>
                <a:srgbClr val="008DA8"/>
              </a:buClr>
              <a:defRPr sz="3200">
                <a:solidFill>
                  <a:srgbClr val="0E395B"/>
                </a:solidFill>
                <a:latin typeface="Century Gothic" panose="020B0502020202020204" pitchFamily="34" charset="0"/>
              </a:defRPr>
            </a:lvl1pPr>
            <a:lvl2pPr>
              <a:defRPr sz="2667">
                <a:solidFill>
                  <a:srgbClr val="0E395B"/>
                </a:solidFill>
                <a:latin typeface="Century Gothic" panose="020B0502020202020204" pitchFamily="34" charset="0"/>
              </a:defRPr>
            </a:lvl2pPr>
            <a:lvl3pPr>
              <a:defRPr sz="2400">
                <a:solidFill>
                  <a:srgbClr val="0E395B"/>
                </a:solidFill>
                <a:latin typeface="Century Gothic" panose="020B0502020202020204" pitchFamily="34" charset="0"/>
              </a:defRPr>
            </a:lvl3pPr>
            <a:lvl4pPr>
              <a:defRPr sz="2133">
                <a:solidFill>
                  <a:srgbClr val="0E395B"/>
                </a:solidFill>
                <a:latin typeface="Century Gothic" panose="020B0502020202020204" pitchFamily="34" charset="0"/>
              </a:defRPr>
            </a:lvl4pPr>
            <a:lvl5pPr>
              <a:defRPr sz="2133">
                <a:solidFill>
                  <a:srgbClr val="0E395B"/>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2">
            <a:extLst>
              <a:ext uri="{FF2B5EF4-FFF2-40B4-BE49-F238E27FC236}">
                <a16:creationId xmlns:a16="http://schemas.microsoft.com/office/drawing/2014/main" id="{1F236361-E03C-4AE5-A1EF-A230F6A5BBAB}"/>
              </a:ext>
            </a:extLst>
          </p:cNvPr>
          <p:cNvSpPr>
            <a:spLocks noGrp="1"/>
          </p:cNvSpPr>
          <p:nvPr>
            <p:ph type="sldNum" sz="quarter" idx="4"/>
          </p:nvPr>
        </p:nvSpPr>
        <p:spPr>
          <a:xfrm>
            <a:off x="241304" y="6044967"/>
            <a:ext cx="736601" cy="365125"/>
          </a:xfrm>
          <a:prstGeom prst="rect">
            <a:avLst/>
          </a:prstGeom>
        </p:spPr>
        <p:txBody>
          <a:bodyPr/>
          <a:lstStyle>
            <a:lvl1pPr algn="r">
              <a:defRPr sz="1600" b="1">
                <a:solidFill>
                  <a:schemeClr val="tx2">
                    <a:lumMod val="60000"/>
                    <a:lumOff val="40000"/>
                  </a:schemeClr>
                </a:solidFill>
                <a:latin typeface="Arial" pitchFamily="34" charset="0"/>
                <a:cs typeface="Arial" pitchFamily="34" charset="0"/>
              </a:defRPr>
            </a:lvl1pPr>
          </a:lstStyle>
          <a:p>
            <a:fld id="{144970FF-6123-42CA-A003-B0DD987502E2}" type="slidenum">
              <a:rPr lang="en-US" smtClean="0"/>
              <a:pPr/>
              <a:t>‹#›</a:t>
            </a:fld>
            <a:endParaRPr lang="en-US"/>
          </a:p>
        </p:txBody>
      </p:sp>
    </p:spTree>
    <p:extLst>
      <p:ext uri="{BB962C8B-B14F-4D97-AF65-F5344CB8AC3E}">
        <p14:creationId xmlns:p14="http://schemas.microsoft.com/office/powerpoint/2010/main" val="128184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431891"/>
            <a:ext cx="10972800" cy="762000"/>
          </a:xfrm>
        </p:spPr>
        <p:txBody>
          <a:bodyPr lIns="0" tIns="0" rIns="0" bIns="0">
            <a:noAutofit/>
          </a:bodyPr>
          <a:lstStyle>
            <a:lvl1pPr>
              <a:defRPr sz="4533">
                <a:latin typeface="Century Gothic" panose="020B0502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86D306DB-03C2-400A-ACA3-A548A7769AB3}"/>
              </a:ext>
            </a:extLst>
          </p:cNvPr>
          <p:cNvSpPr>
            <a:spLocks noGrp="1"/>
          </p:cNvSpPr>
          <p:nvPr>
            <p:ph idx="1"/>
          </p:nvPr>
        </p:nvSpPr>
        <p:spPr>
          <a:xfrm>
            <a:off x="6258560" y="1470243"/>
            <a:ext cx="5323840" cy="4250853"/>
          </a:xfrm>
        </p:spPr>
        <p:txBody>
          <a:bodyPr lIns="0" tIns="0" rIns="0" bIns="0"/>
          <a:lstStyle>
            <a:lvl1pPr>
              <a:buClr>
                <a:srgbClr val="008DA8"/>
              </a:buClr>
              <a:defRPr sz="3200">
                <a:solidFill>
                  <a:srgbClr val="0E395B"/>
                </a:solidFill>
                <a:latin typeface="Century Gothic" panose="020B0502020202020204" pitchFamily="34" charset="0"/>
              </a:defRPr>
            </a:lvl1pPr>
            <a:lvl2pPr>
              <a:defRPr sz="2667">
                <a:solidFill>
                  <a:srgbClr val="0E395B"/>
                </a:solidFill>
                <a:latin typeface="Century Gothic" panose="020B0502020202020204" pitchFamily="34" charset="0"/>
              </a:defRPr>
            </a:lvl2pPr>
            <a:lvl3pPr>
              <a:defRPr sz="2400">
                <a:solidFill>
                  <a:srgbClr val="0E395B"/>
                </a:solidFill>
                <a:latin typeface="Century Gothic" panose="020B0502020202020204" pitchFamily="34" charset="0"/>
              </a:defRPr>
            </a:lvl3pPr>
            <a:lvl4pPr>
              <a:defRPr sz="2133">
                <a:solidFill>
                  <a:srgbClr val="0E395B"/>
                </a:solidFill>
                <a:latin typeface="Century Gothic" panose="020B0502020202020204" pitchFamily="34" charset="0"/>
              </a:defRPr>
            </a:lvl4pPr>
            <a:lvl5pPr>
              <a:defRPr sz="2133">
                <a:solidFill>
                  <a:srgbClr val="0E395B"/>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DFC567A-600B-49C8-AD1B-39D66F7A52BA}"/>
              </a:ext>
            </a:extLst>
          </p:cNvPr>
          <p:cNvSpPr>
            <a:spLocks noGrp="1"/>
          </p:cNvSpPr>
          <p:nvPr>
            <p:ph idx="10"/>
          </p:nvPr>
        </p:nvSpPr>
        <p:spPr>
          <a:xfrm>
            <a:off x="609601" y="1494002"/>
            <a:ext cx="5323840" cy="4250853"/>
          </a:xfrm>
        </p:spPr>
        <p:txBody>
          <a:bodyPr lIns="0" tIns="0" rIns="0" bIns="0"/>
          <a:lstStyle>
            <a:lvl1pPr>
              <a:buClr>
                <a:srgbClr val="008DA8"/>
              </a:buClr>
              <a:defRPr sz="3200">
                <a:solidFill>
                  <a:srgbClr val="0E395B"/>
                </a:solidFill>
                <a:latin typeface="Century Gothic" panose="020B0502020202020204" pitchFamily="34" charset="0"/>
              </a:defRPr>
            </a:lvl1pPr>
            <a:lvl2pPr>
              <a:defRPr sz="2667">
                <a:solidFill>
                  <a:srgbClr val="0E395B"/>
                </a:solidFill>
                <a:latin typeface="Century Gothic" panose="020B0502020202020204" pitchFamily="34" charset="0"/>
              </a:defRPr>
            </a:lvl2pPr>
            <a:lvl3pPr>
              <a:defRPr sz="2400">
                <a:solidFill>
                  <a:srgbClr val="0E395B"/>
                </a:solidFill>
                <a:latin typeface="Century Gothic" panose="020B0502020202020204" pitchFamily="34" charset="0"/>
              </a:defRPr>
            </a:lvl3pPr>
            <a:lvl4pPr>
              <a:defRPr sz="2133">
                <a:solidFill>
                  <a:srgbClr val="0E395B"/>
                </a:solidFill>
                <a:latin typeface="Century Gothic" panose="020B0502020202020204" pitchFamily="34" charset="0"/>
              </a:defRPr>
            </a:lvl4pPr>
            <a:lvl5pPr>
              <a:defRPr sz="2133">
                <a:solidFill>
                  <a:srgbClr val="0E395B"/>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2">
            <a:extLst>
              <a:ext uri="{FF2B5EF4-FFF2-40B4-BE49-F238E27FC236}">
                <a16:creationId xmlns:a16="http://schemas.microsoft.com/office/drawing/2014/main" id="{A3FC9F95-C4D5-4CA6-B718-D02DCA3DF1BF}"/>
              </a:ext>
            </a:extLst>
          </p:cNvPr>
          <p:cNvSpPr>
            <a:spLocks noGrp="1"/>
          </p:cNvSpPr>
          <p:nvPr>
            <p:ph type="sldNum" sz="quarter" idx="4"/>
          </p:nvPr>
        </p:nvSpPr>
        <p:spPr>
          <a:xfrm>
            <a:off x="241304" y="6044967"/>
            <a:ext cx="736601" cy="365125"/>
          </a:xfrm>
          <a:prstGeom prst="rect">
            <a:avLst/>
          </a:prstGeom>
        </p:spPr>
        <p:txBody>
          <a:bodyPr/>
          <a:lstStyle>
            <a:lvl1pPr algn="r">
              <a:defRPr sz="1600" b="1">
                <a:solidFill>
                  <a:schemeClr val="tx2">
                    <a:lumMod val="60000"/>
                    <a:lumOff val="40000"/>
                  </a:schemeClr>
                </a:solidFill>
                <a:latin typeface="Arial" pitchFamily="34" charset="0"/>
                <a:cs typeface="Arial" pitchFamily="34" charset="0"/>
              </a:defRPr>
            </a:lvl1pPr>
          </a:lstStyle>
          <a:p>
            <a:fld id="{144970FF-6123-42CA-A003-B0DD987502E2}" type="slidenum">
              <a:rPr lang="en-US" smtClean="0"/>
              <a:pPr/>
              <a:t>‹#›</a:t>
            </a:fld>
            <a:endParaRPr lang="en-US"/>
          </a:p>
        </p:txBody>
      </p:sp>
    </p:spTree>
    <p:extLst>
      <p:ext uri="{BB962C8B-B14F-4D97-AF65-F5344CB8AC3E}">
        <p14:creationId xmlns:p14="http://schemas.microsoft.com/office/powerpoint/2010/main" val="1251421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609600" y="431891"/>
            <a:ext cx="10972800" cy="762000"/>
          </a:xfrm>
        </p:spPr>
        <p:txBody>
          <a:bodyPr lIns="0" tIns="0" rIns="0" bIns="0">
            <a:normAutofit/>
          </a:bodyPr>
          <a:lstStyle>
            <a:lvl1pPr>
              <a:defRPr sz="4533">
                <a:latin typeface="Century Gothic" panose="020B0502020202020204" pitchFamily="34" charset="0"/>
              </a:defRPr>
            </a:lvl1pPr>
          </a:lstStyle>
          <a:p>
            <a:r>
              <a:rPr lang="en-US"/>
              <a:t>Click to edit Master title style</a:t>
            </a:r>
          </a:p>
        </p:txBody>
      </p:sp>
      <p:sp>
        <p:nvSpPr>
          <p:cNvPr id="9" name="Picture Placeholder 8"/>
          <p:cNvSpPr>
            <a:spLocks noGrp="1"/>
          </p:cNvSpPr>
          <p:nvPr>
            <p:ph type="pic" sz="quarter" idx="10"/>
          </p:nvPr>
        </p:nvSpPr>
        <p:spPr>
          <a:xfrm>
            <a:off x="609600" y="1453987"/>
            <a:ext cx="10972800" cy="3959261"/>
          </a:xfrm>
        </p:spPr>
        <p:txBody>
          <a:bodyPr lIns="0" tIns="0" rIns="0" bIns="0">
            <a:normAutofit/>
          </a:bodyPr>
          <a:lstStyle>
            <a:lvl1pPr marL="0" indent="0">
              <a:spcBef>
                <a:spcPts val="0"/>
              </a:spcBef>
              <a:buFont typeface="Arial" pitchFamily="34" charset="0"/>
              <a:buNone/>
              <a:defRPr sz="3200">
                <a:solidFill>
                  <a:srgbClr val="0E395B"/>
                </a:solidFill>
                <a:latin typeface="Century Gothic" panose="020B0502020202020204" pitchFamily="34" charset="0"/>
                <a:ea typeface="Cambria" panose="02040503050406030204" pitchFamily="18" charset="0"/>
              </a:defRPr>
            </a:lvl1pPr>
          </a:lstStyle>
          <a:p>
            <a:r>
              <a:rPr lang="en-US"/>
              <a:t>Click icon to add picture</a:t>
            </a:r>
          </a:p>
        </p:txBody>
      </p:sp>
      <p:sp>
        <p:nvSpPr>
          <p:cNvPr id="6" name="Slide Number Placeholder 2">
            <a:extLst>
              <a:ext uri="{FF2B5EF4-FFF2-40B4-BE49-F238E27FC236}">
                <a16:creationId xmlns:a16="http://schemas.microsoft.com/office/drawing/2014/main" id="{0D242864-1313-4E28-B4D0-3C08B0A24DB2}"/>
              </a:ext>
            </a:extLst>
          </p:cNvPr>
          <p:cNvSpPr>
            <a:spLocks noGrp="1"/>
          </p:cNvSpPr>
          <p:nvPr>
            <p:ph type="sldNum" sz="quarter" idx="4"/>
          </p:nvPr>
        </p:nvSpPr>
        <p:spPr>
          <a:xfrm>
            <a:off x="241304" y="6044967"/>
            <a:ext cx="736601" cy="365125"/>
          </a:xfrm>
          <a:prstGeom prst="rect">
            <a:avLst/>
          </a:prstGeom>
        </p:spPr>
        <p:txBody>
          <a:bodyPr lIns="0" tIns="0" rIns="0" bIns="0"/>
          <a:lstStyle>
            <a:lvl1pPr algn="r">
              <a:defRPr sz="1600" b="1">
                <a:solidFill>
                  <a:schemeClr val="tx2">
                    <a:lumMod val="60000"/>
                    <a:lumOff val="40000"/>
                  </a:schemeClr>
                </a:solidFill>
                <a:latin typeface="Arial" pitchFamily="34" charset="0"/>
                <a:cs typeface="Arial" pitchFamily="34" charset="0"/>
              </a:defRPr>
            </a:lvl1pPr>
          </a:lstStyle>
          <a:p>
            <a:fld id="{144970FF-6123-42CA-A003-B0DD987502E2}" type="slidenum">
              <a:rPr lang="en-US" smtClean="0"/>
              <a:pPr/>
              <a:t>‹#›</a:t>
            </a:fld>
            <a:endParaRPr lang="en-US"/>
          </a:p>
        </p:txBody>
      </p:sp>
    </p:spTree>
    <p:extLst>
      <p:ext uri="{BB962C8B-B14F-4D97-AF65-F5344CB8AC3E}">
        <p14:creationId xmlns:p14="http://schemas.microsoft.com/office/powerpoint/2010/main" val="1702191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p:nvPr>
        </p:nvSpPr>
        <p:spPr>
          <a:xfrm>
            <a:off x="609600" y="1447801"/>
            <a:ext cx="10972800" cy="4419601"/>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a:solidFill>
                <a:srgbClr val="8C9BA3"/>
              </a:solidFill>
            </a:endParaRPr>
          </a:p>
        </p:txBody>
      </p:sp>
    </p:spTree>
    <p:extLst>
      <p:ext uri="{BB962C8B-B14F-4D97-AF65-F5344CB8AC3E}">
        <p14:creationId xmlns:p14="http://schemas.microsoft.com/office/powerpoint/2010/main" val="676347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12192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717551" y="152400"/>
            <a:ext cx="10830983" cy="595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0012424"/>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Graphic - dark">
    <p:bg>
      <p:bgPr>
        <a:solidFill>
          <a:schemeClr val="tx1"/>
        </a:solidFill>
        <a:effectLst/>
      </p:bgPr>
    </p:bg>
    <p:spTree>
      <p:nvGrpSpPr>
        <p:cNvPr id="1" name=""/>
        <p:cNvGrpSpPr/>
        <p:nvPr/>
      </p:nvGrpSpPr>
      <p:grpSpPr>
        <a:xfrm>
          <a:off x="0" y="0"/>
          <a:ext cx="0" cy="0"/>
          <a:chOff x="0" y="0"/>
          <a:chExt cx="0" cy="0"/>
        </a:xfrm>
      </p:grpSpPr>
      <p:pic>
        <p:nvPicPr>
          <p:cNvPr id="8" name="Picture 7" descr="IHI_Symbol.png"/>
          <p:cNvPicPr>
            <a:picLocks noChangeAspect="1"/>
          </p:cNvPicPr>
          <p:nvPr/>
        </p:nvPicPr>
        <p:blipFill>
          <a:blip r:embed="rId2" cstate="print"/>
          <a:stretch>
            <a:fillRect/>
          </a:stretch>
        </p:blipFill>
        <p:spPr>
          <a:xfrm>
            <a:off x="10988299" y="6224157"/>
            <a:ext cx="584869" cy="432955"/>
          </a:xfrm>
          <a:prstGeom prst="rect">
            <a:avLst/>
          </a:prstGeom>
        </p:spPr>
      </p:pic>
    </p:spTree>
    <p:extLst>
      <p:ext uri="{BB962C8B-B14F-4D97-AF65-F5344CB8AC3E}">
        <p14:creationId xmlns:p14="http://schemas.microsoft.com/office/powerpoint/2010/main" val="3456397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1"/>
            <a:ext cx="10972800" cy="4419601"/>
          </a:xfrm>
        </p:spPr>
        <p:txBody>
          <a:bodyPr/>
          <a:lstStyle>
            <a:lvl1pPr>
              <a:buFont typeface="Arial" pitchFamily="34" charset="0"/>
              <a:buNone/>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pic>
        <p:nvPicPr>
          <p:cNvPr id="7" name="Picture 6" descr="IHI_Symbol.png"/>
          <p:cNvPicPr>
            <a:picLocks noChangeAspect="1"/>
          </p:cNvPicPr>
          <p:nvPr userDrawn="1"/>
        </p:nvPicPr>
        <p:blipFill>
          <a:blip r:embed="rId3" cstate="print"/>
          <a:stretch>
            <a:fillRect/>
          </a:stretch>
        </p:blipFill>
        <p:spPr>
          <a:xfrm>
            <a:off x="10988298" y="6224156"/>
            <a:ext cx="584869" cy="432955"/>
          </a:xfrm>
          <a:prstGeom prst="rect">
            <a:avLst/>
          </a:prstGeom>
        </p:spPr>
      </p:pic>
      <p:sp>
        <p:nvSpPr>
          <p:cNvPr id="10"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r>
              <a:rPr lang="en-US">
                <a:solidFill>
                  <a:srgbClr val="CDD4D9"/>
                </a:solidFill>
              </a:rPr>
              <a:t>P</a:t>
            </a:r>
            <a:fld id="{144970FF-6123-42CA-A003-B0DD987502E2}" type="slidenum">
              <a:rPr lang="en-US" smtClean="0">
                <a:solidFill>
                  <a:srgbClr val="8C9BA3"/>
                </a:solidFill>
              </a:rPr>
              <a:pPr/>
              <a:t>‹#›</a:t>
            </a:fld>
            <a:endParaRPr lang="en-US">
              <a:solidFill>
                <a:srgbClr val="8C9BA3"/>
              </a:solidFill>
            </a:endParaRPr>
          </a:p>
        </p:txBody>
      </p:sp>
    </p:spTree>
    <p:extLst>
      <p:ext uri="{BB962C8B-B14F-4D97-AF65-F5344CB8AC3E}">
        <p14:creationId xmlns:p14="http://schemas.microsoft.com/office/powerpoint/2010/main" val="474542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12837"/>
            <a:ext cx="9144000" cy="288084"/>
          </a:xfrm>
        </p:spPr>
        <p:txBody>
          <a:bodyPr anchor="b">
            <a:normAutofit/>
          </a:bodyPr>
          <a:lstStyle>
            <a:lvl1pPr algn="ctr">
              <a:defRPr sz="2400"/>
            </a:lvl1pPr>
          </a:lstStyle>
          <a:p>
            <a:r>
              <a:rPr lang="en-US"/>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16E8CE9B-A0F1-4CA2-8C1C-6ADFF22A1A64}" type="datetimeFigureOut">
              <a:rPr lang="en-US" smtClean="0"/>
              <a:pPr/>
              <a:t>4/18/2024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8E6A3017-2A0E-4B8A-BCD0-BAA959DD921B}" type="slidenum">
              <a:rPr lang="en-US" smtClean="0"/>
              <a:pPr/>
              <a:t>‹#›</a:t>
            </a:fld>
            <a:endParaRPr lang="en-US"/>
          </a:p>
        </p:txBody>
      </p:sp>
    </p:spTree>
    <p:extLst>
      <p:ext uri="{BB962C8B-B14F-4D97-AF65-F5344CB8AC3E}">
        <p14:creationId xmlns:p14="http://schemas.microsoft.com/office/powerpoint/2010/main" val="1334347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518B-6ECA-41F5-964E-49EC8611A5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AE6DD0-0A2F-4AEF-AF48-0628CBB8F56D}"/>
              </a:ext>
            </a:extLst>
          </p:cNvPr>
          <p:cNvSpPr>
            <a:spLocks noGrp="1"/>
          </p:cNvSpPr>
          <p:nvPr>
            <p:ph type="dt" sz="half" idx="10"/>
          </p:nvPr>
        </p:nvSpPr>
        <p:spPr/>
        <p:txBody>
          <a:bodyPr/>
          <a:lstStyle/>
          <a:p>
            <a:fld id="{DADD8A87-1E33-4590-9A4F-7A4BE4F86695}" type="datetimeFigureOut">
              <a:rPr lang="en-US" smtClean="0"/>
              <a:t>4/18/2024</a:t>
            </a:fld>
            <a:endParaRPr lang="en-US"/>
          </a:p>
        </p:txBody>
      </p:sp>
      <p:sp>
        <p:nvSpPr>
          <p:cNvPr id="4" name="Footer Placeholder 3">
            <a:extLst>
              <a:ext uri="{FF2B5EF4-FFF2-40B4-BE49-F238E27FC236}">
                <a16:creationId xmlns:a16="http://schemas.microsoft.com/office/drawing/2014/main" id="{C988AB59-252C-4671-9B22-9B816EB6FD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A908DE-FA16-4F17-8FEE-08D5712B2A1F}"/>
              </a:ext>
            </a:extLst>
          </p:cNvPr>
          <p:cNvSpPr>
            <a:spLocks noGrp="1"/>
          </p:cNvSpPr>
          <p:nvPr>
            <p:ph type="sldNum" sz="quarter" idx="12"/>
          </p:nvPr>
        </p:nvSpPr>
        <p:spPr/>
        <p:txBody>
          <a:bodyPr/>
          <a:lstStyle/>
          <a:p>
            <a:fld id="{9757D12C-78EE-4A4F-BEFF-FC86320FFAF1}" type="slidenum">
              <a:rPr lang="en-US" smtClean="0"/>
              <a:t>‹#›</a:t>
            </a:fld>
            <a:endParaRPr lang="en-US"/>
          </a:p>
        </p:txBody>
      </p:sp>
    </p:spTree>
    <p:extLst>
      <p:ext uri="{BB962C8B-B14F-4D97-AF65-F5344CB8AC3E}">
        <p14:creationId xmlns:p14="http://schemas.microsoft.com/office/powerpoint/2010/main" val="36097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1DA5BC-B7B3-4A48-BA56-4D37DE9CF4B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5F483-D258-42B7-AE99-B2B3E0547C2B}" type="slidenum">
              <a:rPr lang="en-US" smtClean="0"/>
              <a:t>‹#›</a:t>
            </a:fld>
            <a:endParaRPr lang="en-US"/>
          </a:p>
        </p:txBody>
      </p:sp>
    </p:spTree>
    <p:extLst>
      <p:ext uri="{BB962C8B-B14F-4D97-AF65-F5344CB8AC3E}">
        <p14:creationId xmlns:p14="http://schemas.microsoft.com/office/powerpoint/2010/main" val="2729856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1DA5BC-B7B3-4A48-BA56-4D37DE9CF4B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5F483-D258-42B7-AE99-B2B3E0547C2B}" type="slidenum">
              <a:rPr lang="en-US" smtClean="0"/>
              <a:t>‹#›</a:t>
            </a:fld>
            <a:endParaRPr lang="en-US"/>
          </a:p>
        </p:txBody>
      </p:sp>
    </p:spTree>
    <p:extLst>
      <p:ext uri="{BB962C8B-B14F-4D97-AF65-F5344CB8AC3E}">
        <p14:creationId xmlns:p14="http://schemas.microsoft.com/office/powerpoint/2010/main" val="4052063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1DA5BC-B7B3-4A48-BA56-4D37DE9CF4B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5F483-D258-42B7-AE99-B2B3E0547C2B}" type="slidenum">
              <a:rPr lang="en-US" smtClean="0"/>
              <a:t>‹#›</a:t>
            </a:fld>
            <a:endParaRPr lang="en-US"/>
          </a:p>
        </p:txBody>
      </p:sp>
    </p:spTree>
    <p:extLst>
      <p:ext uri="{BB962C8B-B14F-4D97-AF65-F5344CB8AC3E}">
        <p14:creationId xmlns:p14="http://schemas.microsoft.com/office/powerpoint/2010/main" val="1386931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1DA5BC-B7B3-4A48-BA56-4D37DE9CF4BC}"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5F483-D258-42B7-AE99-B2B3E0547C2B}" type="slidenum">
              <a:rPr lang="en-US" smtClean="0"/>
              <a:t>‹#›</a:t>
            </a:fld>
            <a:endParaRPr lang="en-US"/>
          </a:p>
        </p:txBody>
      </p:sp>
    </p:spTree>
    <p:extLst>
      <p:ext uri="{BB962C8B-B14F-4D97-AF65-F5344CB8AC3E}">
        <p14:creationId xmlns:p14="http://schemas.microsoft.com/office/powerpoint/2010/main" val="3995529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1DA5BC-B7B3-4A48-BA56-4D37DE9CF4BC}"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35F483-D258-42B7-AE99-B2B3E0547C2B}" type="slidenum">
              <a:rPr lang="en-US" smtClean="0"/>
              <a:t>‹#›</a:t>
            </a:fld>
            <a:endParaRPr lang="en-US"/>
          </a:p>
        </p:txBody>
      </p:sp>
    </p:spTree>
    <p:extLst>
      <p:ext uri="{BB962C8B-B14F-4D97-AF65-F5344CB8AC3E}">
        <p14:creationId xmlns:p14="http://schemas.microsoft.com/office/powerpoint/2010/main" val="2007078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1DA5BC-B7B3-4A48-BA56-4D37DE9CF4BC}"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35F483-D258-42B7-AE99-B2B3E0547C2B}" type="slidenum">
              <a:rPr lang="en-US" smtClean="0"/>
              <a:t>‹#›</a:t>
            </a:fld>
            <a:endParaRPr lang="en-US"/>
          </a:p>
        </p:txBody>
      </p:sp>
    </p:spTree>
    <p:extLst>
      <p:ext uri="{BB962C8B-B14F-4D97-AF65-F5344CB8AC3E}">
        <p14:creationId xmlns:p14="http://schemas.microsoft.com/office/powerpoint/2010/main" val="234433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10970684" cy="1141412"/>
          </a:xfrm>
        </p:spPr>
        <p:txBody>
          <a:bodyPr/>
          <a:lstStyle/>
          <a:p>
            <a:r>
              <a:rPr lang="en-US"/>
              <a:t>Click to edit Master title style</a:t>
            </a:r>
          </a:p>
        </p:txBody>
      </p:sp>
      <p:sp>
        <p:nvSpPr>
          <p:cNvPr id="3" name="Content Placeholder 2"/>
          <p:cNvSpPr>
            <a:spLocks noGrp="1"/>
          </p:cNvSpPr>
          <p:nvPr>
            <p:ph sz="half" idx="1"/>
          </p:nvPr>
        </p:nvSpPr>
        <p:spPr>
          <a:xfrm>
            <a:off x="609602" y="1600203"/>
            <a:ext cx="5382684"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5484" y="1600203"/>
            <a:ext cx="53848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solidFill>
                <a:prstClr val="white">
                  <a:tint val="75000"/>
                </a:prstClr>
              </a:solidFill>
            </a:endParaRPr>
          </a:p>
        </p:txBody>
      </p:sp>
      <p:sp>
        <p:nvSpPr>
          <p:cNvPr id="6" name="Rectangle 4"/>
          <p:cNvSpPr>
            <a:spLocks noGrp="1" noChangeArrowheads="1"/>
          </p:cNvSpPr>
          <p:nvPr>
            <p:ph type="ftr" idx="11"/>
          </p:nvPr>
        </p:nvSpPr>
        <p:spPr>
          <a:ln/>
        </p:spPr>
        <p:txBody>
          <a:bodyPr/>
          <a:lstStyle>
            <a:lvl1pPr>
              <a:defRPr/>
            </a:lvl1pPr>
          </a:lstStyle>
          <a:p>
            <a:pPr>
              <a:defRPr/>
            </a:pPr>
            <a:endParaRPr lang="en-GB">
              <a:solidFill>
                <a:prstClr val="white">
                  <a:tint val="75000"/>
                </a:prstClr>
              </a:solidFill>
            </a:endParaRPr>
          </a:p>
        </p:txBody>
      </p:sp>
      <p:sp>
        <p:nvSpPr>
          <p:cNvPr id="7" name="Rectangle 5"/>
          <p:cNvSpPr>
            <a:spLocks noGrp="1" noChangeArrowheads="1"/>
          </p:cNvSpPr>
          <p:nvPr>
            <p:ph type="sldNum" idx="12"/>
          </p:nvPr>
        </p:nvSpPr>
        <p:spPr>
          <a:ln/>
        </p:spPr>
        <p:txBody>
          <a:bodyPr/>
          <a:lstStyle>
            <a:lvl1pPr>
              <a:defRPr/>
            </a:lvl1pPr>
          </a:lstStyle>
          <a:p>
            <a:pPr>
              <a:defRPr/>
            </a:pPr>
            <a:fld id="{70908852-125F-43FA-8541-B427713A287C}" type="slidenum">
              <a:rPr lang="en-GB" altLang="en-US">
                <a:solidFill>
                  <a:prstClr val="white">
                    <a:tint val="75000"/>
                  </a:prstClr>
                </a:solidFill>
              </a:rPr>
              <a:pPr>
                <a:defRPr/>
              </a:pPr>
              <a:t>‹#›</a:t>
            </a:fld>
            <a:endParaRPr lang="en-GB" altLang="en-US">
              <a:solidFill>
                <a:prstClr val="white">
                  <a:tint val="75000"/>
                </a:prstClr>
              </a:solidFill>
            </a:endParaRPr>
          </a:p>
        </p:txBody>
      </p:sp>
    </p:spTree>
    <p:extLst>
      <p:ext uri="{BB962C8B-B14F-4D97-AF65-F5344CB8AC3E}">
        <p14:creationId xmlns:p14="http://schemas.microsoft.com/office/powerpoint/2010/main" val="706300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DA5BC-B7B3-4A48-BA56-4D37DE9CF4BC}"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35F483-D258-42B7-AE99-B2B3E0547C2B}" type="slidenum">
              <a:rPr lang="en-US" smtClean="0"/>
              <a:t>‹#›</a:t>
            </a:fld>
            <a:endParaRPr lang="en-US"/>
          </a:p>
        </p:txBody>
      </p:sp>
    </p:spTree>
    <p:extLst>
      <p:ext uri="{BB962C8B-B14F-4D97-AF65-F5344CB8AC3E}">
        <p14:creationId xmlns:p14="http://schemas.microsoft.com/office/powerpoint/2010/main" val="23484261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C1DA5BC-B7B3-4A48-BA56-4D37DE9CF4BC}"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5F483-D258-42B7-AE99-B2B3E0547C2B}" type="slidenum">
              <a:rPr lang="en-US" smtClean="0"/>
              <a:t>‹#›</a:t>
            </a:fld>
            <a:endParaRPr lang="en-US"/>
          </a:p>
        </p:txBody>
      </p:sp>
    </p:spTree>
    <p:extLst>
      <p:ext uri="{BB962C8B-B14F-4D97-AF65-F5344CB8AC3E}">
        <p14:creationId xmlns:p14="http://schemas.microsoft.com/office/powerpoint/2010/main" val="133772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C1DA5BC-B7B3-4A48-BA56-4D37DE9CF4BC}"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5F483-D258-42B7-AE99-B2B3E0547C2B}" type="slidenum">
              <a:rPr lang="en-US" smtClean="0"/>
              <a:t>‹#›</a:t>
            </a:fld>
            <a:endParaRPr lang="en-US"/>
          </a:p>
        </p:txBody>
      </p:sp>
    </p:spTree>
    <p:extLst>
      <p:ext uri="{BB962C8B-B14F-4D97-AF65-F5344CB8AC3E}">
        <p14:creationId xmlns:p14="http://schemas.microsoft.com/office/powerpoint/2010/main" val="3555033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1DA5BC-B7B3-4A48-BA56-4D37DE9CF4B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5F483-D258-42B7-AE99-B2B3E0547C2B}" type="slidenum">
              <a:rPr lang="en-US" smtClean="0"/>
              <a:t>‹#›</a:t>
            </a:fld>
            <a:endParaRPr lang="en-US"/>
          </a:p>
        </p:txBody>
      </p:sp>
    </p:spTree>
    <p:extLst>
      <p:ext uri="{BB962C8B-B14F-4D97-AF65-F5344CB8AC3E}">
        <p14:creationId xmlns:p14="http://schemas.microsoft.com/office/powerpoint/2010/main" val="529333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1DA5BC-B7B3-4A48-BA56-4D37DE9CF4B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5F483-D258-42B7-AE99-B2B3E0547C2B}" type="slidenum">
              <a:rPr lang="en-US" smtClean="0"/>
              <a:t>‹#›</a:t>
            </a:fld>
            <a:endParaRPr lang="en-US"/>
          </a:p>
        </p:txBody>
      </p:sp>
    </p:spTree>
    <p:extLst>
      <p:ext uri="{BB962C8B-B14F-4D97-AF65-F5344CB8AC3E}">
        <p14:creationId xmlns:p14="http://schemas.microsoft.com/office/powerpoint/2010/main" val="67547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2"/>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609600" y="6133011"/>
            <a:ext cx="1016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a:t>Click to edit Master text styles</a:t>
            </a:r>
          </a:p>
        </p:txBody>
      </p:sp>
      <p:sp>
        <p:nvSpPr>
          <p:cNvPr id="7" name="Slide Number Placeholder 2"/>
          <p:cNvSpPr>
            <a:spLocks noGrp="1"/>
          </p:cNvSpPr>
          <p:nvPr>
            <p:ph type="sldNum" sz="quarter" idx="4"/>
          </p:nvPr>
        </p:nvSpPr>
        <p:spPr>
          <a:xfrm>
            <a:off x="10972800"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73114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12D7-9E55-B744-A065-FAA43431F3E0}"/>
              </a:ext>
            </a:extLst>
          </p:cNvPr>
          <p:cNvSpPr>
            <a:spLocks noGrp="1"/>
          </p:cNvSpPr>
          <p:nvPr>
            <p:ph type="title"/>
          </p:nvPr>
        </p:nvSpPr>
        <p:spPr>
          <a:xfrm>
            <a:off x="231112" y="164159"/>
            <a:ext cx="10008158" cy="8205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F40C682-0211-884C-B678-58B8542C3203}"/>
              </a:ext>
            </a:extLst>
          </p:cNvPr>
          <p:cNvSpPr>
            <a:spLocks noGrp="1"/>
          </p:cNvSpPr>
          <p:nvPr>
            <p:ph sz="half" idx="1"/>
          </p:nvPr>
        </p:nvSpPr>
        <p:spPr>
          <a:xfrm>
            <a:off x="838200" y="1296237"/>
            <a:ext cx="5181600" cy="4602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36A349-574F-2B49-BFE7-DF7E32A022DB}"/>
              </a:ext>
            </a:extLst>
          </p:cNvPr>
          <p:cNvSpPr>
            <a:spLocks noGrp="1"/>
          </p:cNvSpPr>
          <p:nvPr>
            <p:ph sz="half" idx="2"/>
          </p:nvPr>
        </p:nvSpPr>
        <p:spPr>
          <a:xfrm>
            <a:off x="6172200" y="1296237"/>
            <a:ext cx="5181600" cy="4602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555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8F8C-B600-43A8-8402-2904AFEDF4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3948E1-D8C0-4841-84B6-1E8C4EFCEAE6}"/>
              </a:ext>
            </a:extLst>
          </p:cNvPr>
          <p:cNvSpPr>
            <a:spLocks noGrp="1"/>
          </p:cNvSpPr>
          <p:nvPr>
            <p:ph type="dt" sz="half" idx="10"/>
          </p:nvPr>
        </p:nvSpPr>
        <p:spPr/>
        <p:txBody>
          <a:bodyPr/>
          <a:lstStyle/>
          <a:p>
            <a:fld id="{7E0F6E5F-2F60-484A-8C07-C9418BEC07E0}" type="datetimeFigureOut">
              <a:rPr lang="en-US" smtClean="0"/>
              <a:t>4/18/2024</a:t>
            </a:fld>
            <a:endParaRPr lang="en-US"/>
          </a:p>
        </p:txBody>
      </p:sp>
      <p:sp>
        <p:nvSpPr>
          <p:cNvPr id="4" name="Footer Placeholder 3">
            <a:extLst>
              <a:ext uri="{FF2B5EF4-FFF2-40B4-BE49-F238E27FC236}">
                <a16:creationId xmlns:a16="http://schemas.microsoft.com/office/drawing/2014/main" id="{C453BEDF-1533-458F-BCED-1E3E879BC5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8D73C1-35B6-4AE1-8235-562D0E4CFD85}"/>
              </a:ext>
            </a:extLst>
          </p:cNvPr>
          <p:cNvSpPr>
            <a:spLocks noGrp="1"/>
          </p:cNvSpPr>
          <p:nvPr>
            <p:ph type="sldNum" sz="quarter" idx="12"/>
          </p:nvPr>
        </p:nvSpPr>
        <p:spPr/>
        <p:txBody>
          <a:bodyPr/>
          <a:lstStyle/>
          <a:p>
            <a:fld id="{E98F63D0-286E-4C79-A8AA-5D467F787F8B}" type="slidenum">
              <a:rPr lang="en-US" smtClean="0"/>
              <a:t>‹#›</a:t>
            </a:fld>
            <a:endParaRPr lang="en-US"/>
          </a:p>
        </p:txBody>
      </p:sp>
    </p:spTree>
    <p:extLst>
      <p:ext uri="{BB962C8B-B14F-4D97-AF65-F5344CB8AC3E}">
        <p14:creationId xmlns:p14="http://schemas.microsoft.com/office/powerpoint/2010/main" val="928328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1DA5BC-B7B3-4A48-BA56-4D37DE9CF4BC}"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5F483-D258-42B7-AE99-B2B3E0547C2B}" type="slidenum">
              <a:rPr lang="en-US" smtClean="0"/>
              <a:t>‹#›</a:t>
            </a:fld>
            <a:endParaRPr lang="en-US"/>
          </a:p>
        </p:txBody>
      </p:sp>
    </p:spTree>
    <p:extLst>
      <p:ext uri="{BB962C8B-B14F-4D97-AF65-F5344CB8AC3E}">
        <p14:creationId xmlns:p14="http://schemas.microsoft.com/office/powerpoint/2010/main" val="2195709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ext - Title -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95904-85F9-4714-852B-9A454A06C805}"/>
              </a:ext>
            </a:extLst>
          </p:cNvPr>
          <p:cNvSpPr>
            <a:spLocks noGrp="1"/>
          </p:cNvSpPr>
          <p:nvPr>
            <p:ph type="body" sz="quarter" idx="10" hasCustomPrompt="1"/>
          </p:nvPr>
        </p:nvSpPr>
        <p:spPr>
          <a:xfrm>
            <a:off x="762000" y="467501"/>
            <a:ext cx="8156448" cy="641632"/>
          </a:xfrm>
          <a:prstGeom prst="rect">
            <a:avLst/>
          </a:prstGeom>
        </p:spPr>
        <p:txBody>
          <a:bodyPr lIns="0">
            <a:noAutofit/>
          </a:bodyPr>
          <a:lstStyle>
            <a:lvl1pPr marL="0" indent="0">
              <a:spcAft>
                <a:spcPts val="0"/>
              </a:spcAft>
              <a:buNone/>
              <a:defRPr lang="en-US" sz="4000" kern="1200" dirty="0" smtClean="0">
                <a:solidFill>
                  <a:schemeClr val="tx2"/>
                </a:solidFill>
                <a:latin typeface="Georgia" panose="02040502050405020303" pitchFamily="18" charset="0"/>
                <a:ea typeface="+mj-ea"/>
                <a:cs typeface="+mj-cs"/>
              </a:defRPr>
            </a:lvl1pPr>
            <a:lvl2pPr marL="0" indent="0">
              <a:lnSpc>
                <a:spcPct val="100000"/>
              </a:lnSpc>
              <a:spcBef>
                <a:spcPts val="100"/>
              </a:spcBef>
              <a:buNone/>
              <a:defRPr lang="en-US" sz="1300" kern="1200" dirty="0" smtClean="0">
                <a:solidFill>
                  <a:schemeClr val="accent3"/>
                </a:solidFill>
                <a:latin typeface="ITC Franklin Gothic Std Book" panose="020B0504030503020204" pitchFamily="34" charset="0"/>
                <a:ea typeface="+mj-ea"/>
                <a:cs typeface="+mj-cs"/>
              </a:defRPr>
            </a:lvl2pPr>
            <a:lvl3pPr>
              <a:defRPr lang="en-US" sz="2500" kern="1200" dirty="0" smtClean="0">
                <a:solidFill>
                  <a:schemeClr val="tx2"/>
                </a:solidFill>
                <a:latin typeface="Georgia" panose="02040502050405020303" pitchFamily="18" charset="0"/>
                <a:ea typeface="+mj-ea"/>
                <a:cs typeface="+mj-cs"/>
              </a:defRPr>
            </a:lvl3pPr>
            <a:lvl4pPr>
              <a:defRPr lang="en-US" sz="2500" kern="1200" dirty="0" smtClean="0">
                <a:solidFill>
                  <a:schemeClr val="tx2"/>
                </a:solidFill>
                <a:latin typeface="Georgia" panose="02040502050405020303" pitchFamily="18" charset="0"/>
                <a:ea typeface="+mj-ea"/>
                <a:cs typeface="+mj-cs"/>
              </a:defRPr>
            </a:lvl4pPr>
            <a:lvl5pPr>
              <a:defRPr lang="en-US" sz="2500" kern="1200" dirty="0">
                <a:solidFill>
                  <a:schemeClr val="tx2"/>
                </a:solidFill>
                <a:latin typeface="Georgia" panose="02040502050405020303" pitchFamily="18" charset="0"/>
                <a:ea typeface="+mj-ea"/>
                <a:cs typeface="+mj-cs"/>
              </a:defRPr>
            </a:lvl5pPr>
          </a:lstStyle>
          <a:p>
            <a:pPr lvl="0"/>
            <a:r>
              <a:rPr lang="en-US" dirty="0"/>
              <a:t>Section Header</a:t>
            </a:r>
          </a:p>
        </p:txBody>
      </p:sp>
      <p:sp>
        <p:nvSpPr>
          <p:cNvPr id="11" name="Text Placeholder 10">
            <a:extLst>
              <a:ext uri="{FF2B5EF4-FFF2-40B4-BE49-F238E27FC236}">
                <a16:creationId xmlns:a16="http://schemas.microsoft.com/office/drawing/2014/main" id="{3EE47290-A8D0-394E-88D8-0DBA1620A159}"/>
              </a:ext>
            </a:extLst>
          </p:cNvPr>
          <p:cNvSpPr>
            <a:spLocks noGrp="1"/>
          </p:cNvSpPr>
          <p:nvPr>
            <p:ph type="body" sz="quarter" idx="13"/>
          </p:nvPr>
        </p:nvSpPr>
        <p:spPr>
          <a:xfrm>
            <a:off x="762000" y="1295222"/>
            <a:ext cx="10938988" cy="4973497"/>
          </a:xfrm>
          <a:prstGeom prst="rect">
            <a:avLst/>
          </a:prstGeom>
        </p:spPr>
        <p:txBody>
          <a:bodyPr/>
          <a:lstStyle>
            <a:lvl1pPr marL="288925" indent="-288925">
              <a:spcAft>
                <a:spcPts val="800"/>
              </a:spcAft>
              <a:tabLst/>
              <a:defRPr sz="3200">
                <a:latin typeface="Arial" panose="020B0604020202020204" pitchFamily="34" charset="0"/>
                <a:cs typeface="Arial" panose="020B0604020202020204" pitchFamily="34" charset="0"/>
              </a:defRPr>
            </a:lvl1pPr>
            <a:lvl2pPr marL="630238" indent="-280988">
              <a:tabLst/>
              <a:defRPr sz="3200">
                <a:latin typeface="Arial" panose="020B0604020202020204" pitchFamily="34" charset="0"/>
                <a:cs typeface="Arial" panose="020B0604020202020204" pitchFamily="34" charset="0"/>
              </a:defRPr>
            </a:lvl2pPr>
            <a:lvl3pPr marL="919163" indent="-228600">
              <a:tabLst/>
              <a:defRPr sz="3200">
                <a:latin typeface="Arial" panose="020B0604020202020204" pitchFamily="34" charset="0"/>
                <a:cs typeface="Arial" panose="020B0604020202020204" pitchFamily="34" charset="0"/>
              </a:defRPr>
            </a:lvl3pPr>
            <a:lvl4pPr marL="1262063" indent="-288925">
              <a:tabLst/>
              <a:defRPr sz="3200">
                <a:latin typeface="Arial" panose="020B0604020202020204" pitchFamily="34" charset="0"/>
                <a:cs typeface="Arial" panose="020B0604020202020204" pitchFamily="34" charset="0"/>
              </a:defRPr>
            </a:lvl4pPr>
            <a:lvl5pPr marL="1489075" indent="-227013">
              <a:tabLst/>
              <a:defRPr sz="3200">
                <a:latin typeface="Arial" panose="020B0604020202020204" pitchFamily="34" charset="0"/>
                <a:cs typeface="Arial" panose="020B0604020202020204" pitchFamily="34" charset="0"/>
              </a:defRPr>
            </a:lvl5pPr>
            <a:lvl6pPr marL="1771650" indent="-282575">
              <a:tabLst/>
              <a:defRPr>
                <a:latin typeface="Arial" panose="020B0604020202020204" pitchFamily="34" charset="0"/>
                <a:cs typeface="Arial" panose="020B0604020202020204" pitchFamily="34" charset="0"/>
              </a:defRPr>
            </a:lvl6pPr>
            <a:lvl7pPr marL="2120900" indent="-288925">
              <a:tabLst/>
              <a:defRPr>
                <a:latin typeface="Arial" panose="020B0604020202020204" pitchFamily="34" charset="0"/>
                <a:cs typeface="Arial" panose="020B0604020202020204" pitchFamily="34" charset="0"/>
              </a:defRPr>
            </a:lvl7pPr>
            <a:lvl8pPr marL="2401888" indent="-280988">
              <a:tabLst/>
              <a:defRPr>
                <a:latin typeface="Arial" panose="020B0604020202020204" pitchFamily="34" charset="0"/>
                <a:cs typeface="Arial" panose="020B0604020202020204" pitchFamily="34" charset="0"/>
              </a:defRPr>
            </a:lvl8pPr>
            <a:lvl9pPr marL="2690813" indent="-227013">
              <a:buClr>
                <a:schemeClr val="accent3"/>
              </a:buClr>
              <a:buFont typeface="System Font Regular"/>
              <a:buChar char="−"/>
              <a:tabLst/>
              <a:defRPr sz="3200">
                <a:latin typeface="Arial" panose="020B0604020202020204" pitchFamily="34" charset="0"/>
                <a:cs typeface="Arial" panose="020B0604020202020204" pitchFamily="34" charset="0"/>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416107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dirty="0">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12192000" cy="1163638"/>
          </a:xfrm>
          <a:prstGeom prst="rect">
            <a:avLst/>
          </a:prstGeom>
          <a:solidFill>
            <a:schemeClr val="accent6"/>
          </a:solidFill>
          <a:ln w="9525">
            <a:noFill/>
            <a:miter lim="800000"/>
            <a:headEnd/>
            <a:tailEnd/>
          </a:ln>
          <a:effectLst/>
        </p:spPr>
        <p:txBody>
          <a:bodyPr wrap="none" anchor="ctr"/>
          <a:lstStyle/>
          <a:p>
            <a:pPr>
              <a:defRPr/>
            </a:pPr>
            <a:endParaRPr lang="en-US" sz="1800" dirty="0">
              <a:latin typeface="Arial" charset="0"/>
              <a:ea typeface="MS PGothic" pitchFamily="34" charset="-128"/>
            </a:endParaRPr>
          </a:p>
        </p:txBody>
      </p:sp>
      <p:sp>
        <p:nvSpPr>
          <p:cNvPr id="1028" name="Rectangle 4"/>
          <p:cNvSpPr>
            <a:spLocks noGrp="1" noChangeArrowheads="1"/>
          </p:cNvSpPr>
          <p:nvPr>
            <p:ph type="title"/>
          </p:nvPr>
        </p:nvSpPr>
        <p:spPr bwMode="auto">
          <a:xfrm>
            <a:off x="717551" y="152400"/>
            <a:ext cx="1084791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717551" y="1447800"/>
            <a:ext cx="10830983"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10272184" y="6584951"/>
            <a:ext cx="1727200" cy="214313"/>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12192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sz="1800" dirty="0">
              <a:latin typeface="Arial" charset="0"/>
              <a:ea typeface="MS PGothic" pitchFamily="34" charset="-128"/>
            </a:endParaRPr>
          </a:p>
        </p:txBody>
      </p:sp>
      <p:pic>
        <p:nvPicPr>
          <p:cNvPr id="1032" name="Picture 9" descr="YSM_Black_80%.eps"/>
          <p:cNvPicPr>
            <a:picLocks noChangeAspect="1"/>
          </p:cNvPicPr>
          <p:nvPr/>
        </p:nvPicPr>
        <p:blipFill>
          <a:blip r:embed="rId11" cstate="print"/>
          <a:srcRect/>
          <a:stretch>
            <a:fillRect/>
          </a:stretch>
        </p:blipFill>
        <p:spPr bwMode="auto">
          <a:xfrm>
            <a:off x="717551" y="6591300"/>
            <a:ext cx="2872316" cy="160338"/>
          </a:xfrm>
          <a:prstGeom prst="rect">
            <a:avLst/>
          </a:prstGeom>
          <a:noFill/>
          <a:ln w="9525">
            <a:noFill/>
            <a:miter lim="800000"/>
            <a:headEnd/>
            <a:tailEnd/>
          </a:ln>
        </p:spPr>
      </p:pic>
    </p:spTree>
    <p:extLst>
      <p:ext uri="{BB962C8B-B14F-4D97-AF65-F5344CB8AC3E}">
        <p14:creationId xmlns:p14="http://schemas.microsoft.com/office/powerpoint/2010/main" val="2930582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82" r:id="rId6"/>
    <p:sldLayoutId id="2147483683" r:id="rId7"/>
    <p:sldLayoutId id="2147483684" r:id="rId8"/>
    <p:sldLayoutId id="2147483700" r:id="rId9"/>
  </p:sldLayoutIdLst>
  <p:transition spd="slow">
    <p:fade/>
  </p:transition>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CD62BC-A15D-4BF9-BF8E-2288196EB8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3EF84-6703-4C5A-AD01-9945EC5E1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E3F4C-3CE2-4110-B076-73EB1FDFF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01F58-1D2A-4110-94C4-2163843C5CF7}" type="datetimeFigureOut">
              <a:rPr lang="en-US" smtClean="0"/>
              <a:t>4/18/2024</a:t>
            </a:fld>
            <a:endParaRPr lang="en-US"/>
          </a:p>
        </p:txBody>
      </p:sp>
      <p:sp>
        <p:nvSpPr>
          <p:cNvPr id="5" name="Footer Placeholder 4">
            <a:extLst>
              <a:ext uri="{FF2B5EF4-FFF2-40B4-BE49-F238E27FC236}">
                <a16:creationId xmlns:a16="http://schemas.microsoft.com/office/drawing/2014/main" id="{F95AA970-B575-41D4-8B2E-6F2B7DD3D1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41F0AB-41BC-420A-896E-9F0DF3264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0B5E0-8EFC-428D-B29C-6CF3D39A0870}" type="slidenum">
              <a:rPr lang="en-US" smtClean="0"/>
              <a:t>‹#›</a:t>
            </a:fld>
            <a:endParaRPr lang="en-US"/>
          </a:p>
        </p:txBody>
      </p:sp>
    </p:spTree>
    <p:extLst>
      <p:ext uri="{BB962C8B-B14F-4D97-AF65-F5344CB8AC3E}">
        <p14:creationId xmlns:p14="http://schemas.microsoft.com/office/powerpoint/2010/main" val="417416271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56869"/>
            <a:ext cx="10972800" cy="76200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600" y="1854201"/>
            <a:ext cx="10972800" cy="370535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2">
            <a:extLst>
              <a:ext uri="{FF2B5EF4-FFF2-40B4-BE49-F238E27FC236}">
                <a16:creationId xmlns:a16="http://schemas.microsoft.com/office/drawing/2014/main" id="{FBE76E88-6A8A-4124-A108-3DEF8D1CE0C3}"/>
              </a:ext>
            </a:extLst>
          </p:cNvPr>
          <p:cNvSpPr>
            <a:spLocks noGrp="1"/>
          </p:cNvSpPr>
          <p:nvPr>
            <p:ph type="sldNum" sz="quarter" idx="4"/>
          </p:nvPr>
        </p:nvSpPr>
        <p:spPr>
          <a:xfrm>
            <a:off x="241304" y="6104203"/>
            <a:ext cx="736601" cy="365125"/>
          </a:xfrm>
          <a:prstGeom prst="rect">
            <a:avLst/>
          </a:prstGeom>
        </p:spPr>
        <p:txBody>
          <a:bodyPr lIns="0" tIns="0" rIns="0" bIns="0"/>
          <a:lstStyle>
            <a:lvl1pPr algn="r">
              <a:defRPr sz="1600" b="1">
                <a:solidFill>
                  <a:schemeClr val="tx2">
                    <a:lumMod val="60000"/>
                    <a:lumOff val="40000"/>
                  </a:schemeClr>
                </a:solidFill>
                <a:latin typeface="Arial" pitchFamily="34" charset="0"/>
                <a:cs typeface="Arial" pitchFamily="34" charset="0"/>
              </a:defRPr>
            </a:lvl1pPr>
          </a:lstStyle>
          <a:p>
            <a:fld id="{144970FF-6123-42CA-A003-B0DD987502E2}" type="slidenum">
              <a:rPr lang="en-US" smtClean="0"/>
              <a:pPr/>
              <a:t>‹#›</a:t>
            </a:fld>
            <a:endParaRPr lang="en-US"/>
          </a:p>
        </p:txBody>
      </p:sp>
      <p:pic>
        <p:nvPicPr>
          <p:cNvPr id="6" name="Picture 5">
            <a:extLst>
              <a:ext uri="{FF2B5EF4-FFF2-40B4-BE49-F238E27FC236}">
                <a16:creationId xmlns:a16="http://schemas.microsoft.com/office/drawing/2014/main" id="{F7ACF47A-8574-4260-BB60-C0063931370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61090" y="6001131"/>
            <a:ext cx="1889615" cy="599056"/>
          </a:xfrm>
          <a:prstGeom prst="rect">
            <a:avLst/>
          </a:prstGeom>
        </p:spPr>
      </p:pic>
    </p:spTree>
    <p:extLst>
      <p:ext uri="{BB962C8B-B14F-4D97-AF65-F5344CB8AC3E}">
        <p14:creationId xmlns:p14="http://schemas.microsoft.com/office/powerpoint/2010/main" val="27041444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6" r:id="rId10"/>
    <p:sldLayoutId id="2147483697" r:id="rId11"/>
    <p:sldLayoutId id="2147483698" r:id="rId12"/>
  </p:sldLayoutIdLst>
  <p:hf hdr="0" ftr="0" dt="0"/>
  <p:txStyles>
    <p:titleStyle>
      <a:lvl1pPr algn="l" defTabSz="1219108" rtl="0" eaLnBrk="1" latinLnBrk="0" hangingPunct="1">
        <a:spcBef>
          <a:spcPct val="0"/>
        </a:spcBef>
        <a:buNone/>
        <a:defRPr sz="5333" b="0" kern="1200">
          <a:solidFill>
            <a:srgbClr val="008DA8"/>
          </a:solidFill>
          <a:latin typeface="+mj-lt"/>
          <a:ea typeface="+mj-ea"/>
          <a:cs typeface="Arial" pitchFamily="34" charset="0"/>
        </a:defRPr>
      </a:lvl1pPr>
    </p:titleStyle>
    <p:bodyStyle>
      <a:lvl1pPr marL="457165" indent="-457165" algn="l" defTabSz="1219108" rtl="0" eaLnBrk="1" latinLnBrk="0" hangingPunct="1">
        <a:spcBef>
          <a:spcPct val="20000"/>
        </a:spcBef>
        <a:buClr>
          <a:srgbClr val="008DA8"/>
        </a:buClr>
        <a:buSzPct val="110000"/>
        <a:buFont typeface="Arial" panose="020B0604020202020204" pitchFamily="34" charset="0"/>
        <a:buChar char="•"/>
        <a:defRPr sz="3733" kern="1200">
          <a:solidFill>
            <a:srgbClr val="0E395B"/>
          </a:solidFill>
          <a:latin typeface="+mn-lt"/>
          <a:ea typeface="+mn-ea"/>
          <a:cs typeface="Arial" pitchFamily="34" charset="0"/>
        </a:defRPr>
      </a:lvl1pPr>
      <a:lvl2pPr marL="990526" indent="-380973" algn="l" defTabSz="1219108" rtl="0" eaLnBrk="1" latinLnBrk="0" hangingPunct="1">
        <a:spcBef>
          <a:spcPct val="20000"/>
        </a:spcBef>
        <a:buClr>
          <a:schemeClr val="tx2"/>
        </a:buClr>
        <a:buSzPct val="85000"/>
        <a:buFont typeface="Arial" pitchFamily="34" charset="0"/>
        <a:buChar char="–"/>
        <a:defRPr sz="3200" kern="1200">
          <a:solidFill>
            <a:srgbClr val="0E395B"/>
          </a:solidFill>
          <a:latin typeface="+mn-lt"/>
          <a:ea typeface="+mn-ea"/>
          <a:cs typeface="Arial" pitchFamily="34" charset="0"/>
        </a:defRPr>
      </a:lvl2pPr>
      <a:lvl3pPr marL="1523885" indent="-304778" algn="l" defTabSz="1219108" rtl="0" eaLnBrk="1" latinLnBrk="0" hangingPunct="1">
        <a:spcBef>
          <a:spcPct val="20000"/>
        </a:spcBef>
        <a:buClr>
          <a:schemeClr val="tx2"/>
        </a:buClr>
        <a:buSzPct val="85000"/>
        <a:buFont typeface="Arial" pitchFamily="34" charset="0"/>
        <a:buChar char="–"/>
        <a:defRPr sz="2667" kern="1200">
          <a:solidFill>
            <a:srgbClr val="0E395B"/>
          </a:solidFill>
          <a:latin typeface="+mn-lt"/>
          <a:ea typeface="+mn-ea"/>
          <a:cs typeface="Arial" pitchFamily="34" charset="0"/>
        </a:defRPr>
      </a:lvl3pPr>
      <a:lvl4pPr marL="2133440" indent="-304778" algn="l" defTabSz="1219108" rtl="0" eaLnBrk="1" latinLnBrk="0" hangingPunct="1">
        <a:spcBef>
          <a:spcPct val="20000"/>
        </a:spcBef>
        <a:buClr>
          <a:schemeClr val="tx2"/>
        </a:buClr>
        <a:buSzPct val="85000"/>
        <a:buFont typeface="Arial" pitchFamily="34" charset="0"/>
        <a:buChar char="–"/>
        <a:defRPr sz="2400" kern="1200">
          <a:solidFill>
            <a:srgbClr val="0E395B"/>
          </a:solidFill>
          <a:latin typeface="+mn-lt"/>
          <a:ea typeface="+mn-ea"/>
          <a:cs typeface="Arial" pitchFamily="34" charset="0"/>
        </a:defRPr>
      </a:lvl4pPr>
      <a:lvl5pPr marL="2742995" indent="-304778" algn="l" defTabSz="1219108" rtl="0" eaLnBrk="1" latinLnBrk="0" hangingPunct="1">
        <a:spcBef>
          <a:spcPct val="20000"/>
        </a:spcBef>
        <a:buClr>
          <a:schemeClr val="tx2"/>
        </a:buClr>
        <a:buSzPct val="85000"/>
        <a:buFont typeface="Arial" pitchFamily="34" charset="0"/>
        <a:buChar char="–"/>
        <a:defRPr sz="2400" kern="1200">
          <a:solidFill>
            <a:srgbClr val="0E395B"/>
          </a:solidFill>
          <a:latin typeface="+mn-lt"/>
          <a:ea typeface="+mn-ea"/>
          <a:cs typeface="Arial" pitchFamily="34" charset="0"/>
        </a:defRPr>
      </a:lvl5pPr>
      <a:lvl6pPr marL="3352548" indent="-304778"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8"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8" indent="-304778"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8"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08" rtl="0" eaLnBrk="1" latinLnBrk="0" hangingPunct="1">
        <a:defRPr sz="2400" kern="1200">
          <a:solidFill>
            <a:schemeClr val="tx1"/>
          </a:solidFill>
          <a:latin typeface="+mn-lt"/>
          <a:ea typeface="+mn-ea"/>
          <a:cs typeface="+mn-cs"/>
        </a:defRPr>
      </a:lvl1pPr>
      <a:lvl2pPr marL="609555" algn="l" defTabSz="1219108" rtl="0" eaLnBrk="1" latinLnBrk="0" hangingPunct="1">
        <a:defRPr sz="2400" kern="1200">
          <a:solidFill>
            <a:schemeClr val="tx1"/>
          </a:solidFill>
          <a:latin typeface="+mn-lt"/>
          <a:ea typeface="+mn-ea"/>
          <a:cs typeface="+mn-cs"/>
        </a:defRPr>
      </a:lvl2pPr>
      <a:lvl3pPr marL="1219108" algn="l" defTabSz="1219108" rtl="0" eaLnBrk="1" latinLnBrk="0" hangingPunct="1">
        <a:defRPr sz="2400" kern="1200">
          <a:solidFill>
            <a:schemeClr val="tx1"/>
          </a:solidFill>
          <a:latin typeface="+mn-lt"/>
          <a:ea typeface="+mn-ea"/>
          <a:cs typeface="+mn-cs"/>
        </a:defRPr>
      </a:lvl3pPr>
      <a:lvl4pPr marL="1828664" algn="l" defTabSz="1219108" rtl="0" eaLnBrk="1" latinLnBrk="0" hangingPunct="1">
        <a:defRPr sz="2400" kern="1200">
          <a:solidFill>
            <a:schemeClr val="tx1"/>
          </a:solidFill>
          <a:latin typeface="+mn-lt"/>
          <a:ea typeface="+mn-ea"/>
          <a:cs typeface="+mn-cs"/>
        </a:defRPr>
      </a:lvl4pPr>
      <a:lvl5pPr marL="2438218" algn="l" defTabSz="1219108" rtl="0" eaLnBrk="1" latinLnBrk="0" hangingPunct="1">
        <a:defRPr sz="2400" kern="1200">
          <a:solidFill>
            <a:schemeClr val="tx1"/>
          </a:solidFill>
          <a:latin typeface="+mn-lt"/>
          <a:ea typeface="+mn-ea"/>
          <a:cs typeface="+mn-cs"/>
        </a:defRPr>
      </a:lvl5pPr>
      <a:lvl6pPr marL="3047772" algn="l" defTabSz="1219108" rtl="0" eaLnBrk="1" latinLnBrk="0" hangingPunct="1">
        <a:defRPr sz="2400" kern="1200">
          <a:solidFill>
            <a:schemeClr val="tx1"/>
          </a:solidFill>
          <a:latin typeface="+mn-lt"/>
          <a:ea typeface="+mn-ea"/>
          <a:cs typeface="+mn-cs"/>
        </a:defRPr>
      </a:lvl6pPr>
      <a:lvl7pPr marL="3657325" algn="l" defTabSz="1219108" rtl="0" eaLnBrk="1" latinLnBrk="0" hangingPunct="1">
        <a:defRPr sz="2400" kern="1200">
          <a:solidFill>
            <a:schemeClr val="tx1"/>
          </a:solidFill>
          <a:latin typeface="+mn-lt"/>
          <a:ea typeface="+mn-ea"/>
          <a:cs typeface="+mn-cs"/>
        </a:defRPr>
      </a:lvl7pPr>
      <a:lvl8pPr marL="4266880" algn="l" defTabSz="1219108" rtl="0" eaLnBrk="1" latinLnBrk="0" hangingPunct="1">
        <a:defRPr sz="2400" kern="1200">
          <a:solidFill>
            <a:schemeClr val="tx1"/>
          </a:solidFill>
          <a:latin typeface="+mn-lt"/>
          <a:ea typeface="+mn-ea"/>
          <a:cs typeface="+mn-cs"/>
        </a:defRPr>
      </a:lvl8pPr>
      <a:lvl9pPr marL="4876435" algn="l" defTabSz="1219108"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76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C1DA5BC-B7B3-4A48-BA56-4D37DE9CF4BC}" type="datetimeFigureOut">
              <a:rPr lang="en-US" smtClean="0"/>
              <a:t>4/18/2024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C35F483-D258-42B7-AE99-B2B3E0547C2B}" type="slidenum">
              <a:rPr lang="en-US" smtClean="0"/>
              <a:t>‹#›</a:t>
            </a:fld>
            <a:endParaRPr lang="en-US"/>
          </a:p>
        </p:txBody>
      </p:sp>
    </p:spTree>
    <p:extLst>
      <p:ext uri="{BB962C8B-B14F-4D97-AF65-F5344CB8AC3E}">
        <p14:creationId xmlns:p14="http://schemas.microsoft.com/office/powerpoint/2010/main" val="371173241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tiff"/><Relationship Id="rId1" Type="http://schemas.openxmlformats.org/officeDocument/2006/relationships/slideLayout" Target="../slideLayouts/slideLayout35.xml"/><Relationship Id="rId5" Type="http://schemas.openxmlformats.org/officeDocument/2006/relationships/image" Target="../media/image35.tiff"/><Relationship Id="rId4" Type="http://schemas.openxmlformats.org/officeDocument/2006/relationships/image" Target="../media/image34.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9C38E-CA91-8A48-B688-CB390BDADB74}"/>
              </a:ext>
            </a:extLst>
          </p:cNvPr>
          <p:cNvSpPr>
            <a:spLocks noGrp="1"/>
          </p:cNvSpPr>
          <p:nvPr>
            <p:ph type="title"/>
          </p:nvPr>
        </p:nvSpPr>
        <p:spPr>
          <a:xfrm>
            <a:off x="1981200" y="714022"/>
            <a:ext cx="8229600" cy="2360253"/>
          </a:xfrm>
        </p:spPr>
        <p:txBody>
          <a:bodyPr>
            <a:noAutofit/>
          </a:bodyPr>
          <a:lstStyle/>
          <a:p>
            <a:pPr algn="ctr"/>
            <a:r>
              <a:rPr lang="en-US" b="1" dirty="0">
                <a:latin typeface="Arial" panose="020B0604020202020204" pitchFamily="34" charset="0"/>
                <a:cs typeface="Arial" panose="020B0604020202020204" pitchFamily="34" charset="0"/>
              </a:rPr>
              <a:t>Integrating the Age Friendly 4Ms into the Care of Older Adults</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D82D9407-6F05-C243-8B35-0DF9D0DB35B6}"/>
              </a:ext>
            </a:extLst>
          </p:cNvPr>
          <p:cNvSpPr>
            <a:spLocks noGrp="1"/>
          </p:cNvSpPr>
          <p:nvPr>
            <p:ph type="body" sz="quarter" idx="11"/>
          </p:nvPr>
        </p:nvSpPr>
        <p:spPr>
          <a:xfrm>
            <a:off x="1674892" y="3322622"/>
            <a:ext cx="8535908" cy="2581566"/>
          </a:xfrm>
        </p:spPr>
        <p:txBody>
          <a:bodyPr/>
          <a:lstStyle/>
          <a:p>
            <a:pPr algn="ctr"/>
            <a:r>
              <a:rPr lang="en-US" sz="3200" dirty="0">
                <a:latin typeface="Arial" panose="020B0604020202020204" pitchFamily="34" charset="0"/>
                <a:cs typeface="Arial" panose="020B0604020202020204" pitchFamily="34" charset="0"/>
              </a:rPr>
              <a:t>Mary Tinetti, MD</a:t>
            </a:r>
          </a:p>
          <a:p>
            <a:pPr algn="ctr"/>
            <a:r>
              <a:rPr lang="es-ES" sz="3200" dirty="0">
                <a:latin typeface="Arial" panose="020B0604020202020204" pitchFamily="34" charset="0"/>
                <a:cs typeface="Arial" panose="020B0604020202020204" pitchFamily="34" charset="0"/>
              </a:rPr>
              <a:t>31st Maine Geriatrics </a:t>
            </a:r>
            <a:r>
              <a:rPr lang="es-ES" sz="3200" dirty="0" err="1">
                <a:latin typeface="Arial" panose="020B0604020202020204" pitchFamily="34" charset="0"/>
                <a:cs typeface="Arial" panose="020B0604020202020204" pitchFamily="34" charset="0"/>
              </a:rPr>
              <a:t>Conference</a:t>
            </a:r>
            <a:endParaRPr lang="es-ES" sz="3200" dirty="0">
              <a:latin typeface="Arial" panose="020B0604020202020204" pitchFamily="34" charset="0"/>
              <a:cs typeface="Arial" panose="020B0604020202020204" pitchFamily="34" charset="0"/>
            </a:endParaRPr>
          </a:p>
          <a:p>
            <a:pPr algn="ctr"/>
            <a:r>
              <a:rPr lang="es-ES" sz="3200" dirty="0">
                <a:latin typeface="Arial" panose="020B0604020202020204" pitchFamily="34" charset="0"/>
                <a:cs typeface="Arial" panose="020B0604020202020204" pitchFamily="34" charset="0"/>
              </a:rPr>
              <a:t>May, 2024</a:t>
            </a:r>
          </a:p>
          <a:p>
            <a:pPr algn="ctr"/>
            <a:r>
              <a:rPr lang="es-ES" sz="3200" dirty="0">
                <a:latin typeface="Arial" panose="020B0604020202020204" pitchFamily="34" charset="0"/>
                <a:cs typeface="Arial" panose="020B0604020202020204" pitchFamily="34" charset="0"/>
              </a:rPr>
              <a:t>Patientprioritiescare.org</a:t>
            </a:r>
          </a:p>
          <a:p>
            <a:pPr algn="ct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497079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75" y="157360"/>
            <a:ext cx="10501161" cy="978422"/>
          </a:xfrm>
        </p:spPr>
        <p:txBody>
          <a:bodyPr>
            <a:noAutofit/>
          </a:bodyPr>
          <a:lstStyle/>
          <a:p>
            <a:r>
              <a:rPr lang="en-US" sz="4000" dirty="0">
                <a:latin typeface="Arial" panose="020B0604020202020204" pitchFamily="34" charset="0"/>
                <a:cs typeface="Arial" panose="020B0604020202020204" pitchFamily="34" charset="0"/>
              </a:rPr>
              <a:t>Care may be of uncertain benefit </a:t>
            </a:r>
          </a:p>
        </p:txBody>
      </p:sp>
      <p:sp>
        <p:nvSpPr>
          <p:cNvPr id="3" name="Content Placeholder 2"/>
          <p:cNvSpPr>
            <a:spLocks noGrp="1"/>
          </p:cNvSpPr>
          <p:nvPr>
            <p:ph idx="1"/>
          </p:nvPr>
        </p:nvSpPr>
        <p:spPr>
          <a:xfrm>
            <a:off x="991402" y="1529443"/>
            <a:ext cx="6742899" cy="5171198"/>
          </a:xfrm>
        </p:spPr>
        <p:txBody>
          <a:bodyPr>
            <a:normAutofit fontScale="92500" lnSpcReduction="10000"/>
          </a:bodyPr>
          <a:lstStyle/>
          <a:p>
            <a:r>
              <a:rPr lang="en-US" sz="3200" dirty="0">
                <a:solidFill>
                  <a:srgbClr val="002060"/>
                </a:solidFill>
                <a:latin typeface="Arial" panose="020B0604020202020204" pitchFamily="34" charset="0"/>
                <a:cs typeface="Arial" panose="020B0604020202020204" pitchFamily="34" charset="0"/>
              </a:rPr>
              <a:t>&gt;2/3 older adults have multiple 	chronic conditions, functional 	limitations, complex social needs</a:t>
            </a:r>
          </a:p>
          <a:p>
            <a:r>
              <a:rPr lang="en-US" sz="3200" dirty="0">
                <a:solidFill>
                  <a:srgbClr val="002060"/>
                </a:solidFill>
                <a:latin typeface="Arial" panose="020B0604020202020204" pitchFamily="34" charset="0"/>
                <a:cs typeface="Arial" panose="020B0604020202020204" pitchFamily="34" charset="0"/>
              </a:rPr>
              <a:t>Few older adults with multiple 	conditions, functional 	limitations, social needs in RCTs</a:t>
            </a:r>
          </a:p>
          <a:p>
            <a:r>
              <a:rPr lang="en-US" sz="3200" dirty="0">
                <a:solidFill>
                  <a:srgbClr val="002060"/>
                </a:solidFill>
                <a:latin typeface="Arial" panose="020B0604020202020204" pitchFamily="34" charset="0"/>
                <a:cs typeface="Arial" panose="020B0604020202020204" pitchFamily="34" charset="0"/>
              </a:rPr>
              <a:t>Older adults with multiple 	conditions may have less 	benefit from treatments than 	RCTs suggest</a:t>
            </a:r>
            <a:endParaRPr lang="en-US" sz="3200" dirty="0"/>
          </a:p>
          <a:p>
            <a:pPr marL="0" indent="0">
              <a:buNone/>
            </a:pPr>
            <a:r>
              <a:rPr lang="en-US" sz="3200" b="1" dirty="0">
                <a:solidFill>
                  <a:srgbClr val="ED6725"/>
                </a:solidFill>
                <a:latin typeface="Arial" panose="020B0604020202020204" pitchFamily="34" charset="0"/>
                <a:cs typeface="Arial" panose="020B0604020202020204" pitchFamily="34" charset="0"/>
              </a:rPr>
              <a:t>With multiple conditions</a:t>
            </a:r>
            <a:r>
              <a:rPr lang="en-US" sz="3200" dirty="0"/>
              <a:t>: </a:t>
            </a:r>
            <a:r>
              <a:rPr lang="en-US" sz="3200" dirty="0">
                <a:solidFill>
                  <a:srgbClr val="002060"/>
                </a:solidFill>
                <a:latin typeface="Arial" panose="020B0604020202020204" pitchFamily="34" charset="0"/>
                <a:cs typeface="Arial" panose="020B0604020202020204" pitchFamily="34" charset="0"/>
              </a:rPr>
              <a:t>what 	outcome defines benefit??</a:t>
            </a:r>
          </a:p>
        </p:txBody>
      </p:sp>
      <p:pic>
        <p:nvPicPr>
          <p:cNvPr id="4" name="Picture 3"/>
          <p:cNvPicPr>
            <a:picLocks noChangeAspect="1"/>
          </p:cNvPicPr>
          <p:nvPr/>
        </p:nvPicPr>
        <p:blipFill>
          <a:blip r:embed="rId3"/>
          <a:stretch>
            <a:fillRect/>
          </a:stretch>
        </p:blipFill>
        <p:spPr>
          <a:xfrm>
            <a:off x="8656651" y="2385226"/>
            <a:ext cx="2468880" cy="246888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3599826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33F6408-E1FB-40EE-933F-488D38CCC73F}"/>
              </a:ext>
            </a:extLst>
          </p:cNvPr>
          <p:cNvSpPr>
            <a:spLocks noGrp="1" noRot="1" noChangeAspect="1" noMove="1" noResize="1" noEditPoints="1" noAdjustHandles="1" noChangeArrowheads="1" noChangeShapeType="1" noTextEdit="1"/>
          </p:cNvSpPr>
          <p:nvPr/>
        </p:nvSpPr>
        <p:spPr>
          <a:xfrm>
            <a:off x="1524000" y="0"/>
            <a:ext cx="9141714" cy="6858000"/>
          </a:xfrm>
          <a:prstGeom prst="rect">
            <a:avLst/>
          </a:prstGeom>
          <a:noFill/>
          <a:ln w="12700">
            <a:solidFill>
              <a:srgbClr val="29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14" name="Content Placeholder 6">
            <a:extLst>
              <a:ext uri="{FF2B5EF4-FFF2-40B4-BE49-F238E27FC236}">
                <a16:creationId xmlns:a16="http://schemas.microsoft.com/office/drawing/2014/main" id="{1A628ACF-A15D-49E3-9DE9-CC88586CAE04}"/>
              </a:ext>
            </a:extLst>
          </p:cNvPr>
          <p:cNvPicPr>
            <a:picLocks noChangeAspect="1"/>
          </p:cNvPicPr>
          <p:nvPr/>
        </p:nvPicPr>
        <p:blipFill rotWithShape="1">
          <a:blip r:embed="rId3"/>
          <a:srcRect l="20267" r="2823" b="2"/>
          <a:stretch/>
        </p:blipFill>
        <p:spPr>
          <a:xfrm>
            <a:off x="2089309" y="1466855"/>
            <a:ext cx="4344984" cy="4297680"/>
          </a:xfrm>
          <a:prstGeom prst="rect">
            <a:avLst/>
          </a:prstGeom>
          <a:ln w="19050">
            <a:solidFill>
              <a:schemeClr val="tx1"/>
            </a:solidFill>
          </a:ln>
          <a:effectLst>
            <a:outerShdw blurRad="50800" dist="63500" dir="2700000" algn="tl" rotWithShape="0">
              <a:prstClr val="black">
                <a:alpha val="40000"/>
              </a:prstClr>
            </a:outerShdw>
          </a:effectLst>
        </p:spPr>
      </p:pic>
      <p:sp>
        <p:nvSpPr>
          <p:cNvPr id="4" name="Title 3">
            <a:extLst>
              <a:ext uri="{FF2B5EF4-FFF2-40B4-BE49-F238E27FC236}">
                <a16:creationId xmlns:a16="http://schemas.microsoft.com/office/drawing/2014/main" id="{E75914AF-C637-4023-94A5-7555F04C4620}"/>
              </a:ext>
            </a:extLst>
          </p:cNvPr>
          <p:cNvSpPr>
            <a:spLocks noGrp="1"/>
          </p:cNvSpPr>
          <p:nvPr>
            <p:ph type="title"/>
          </p:nvPr>
        </p:nvSpPr>
        <p:spPr>
          <a:xfrm>
            <a:off x="943277" y="103909"/>
            <a:ext cx="10645540" cy="989556"/>
          </a:xfrm>
        </p:spPr>
        <p:txBody>
          <a:bodyPr>
            <a:noAutofit/>
          </a:bodyPr>
          <a:lstStyle/>
          <a:p>
            <a:pPr algn="ctr"/>
            <a:r>
              <a:rPr lang="en-US" sz="4000" dirty="0">
                <a:latin typeface="Arial" panose="020B0604020202020204" pitchFamily="34" charset="0"/>
                <a:cs typeface="Arial" panose="020B0604020202020204" pitchFamily="34" charset="0"/>
              </a:rPr>
              <a:t>Unintentional harm of guideline recommended medications </a:t>
            </a:r>
          </a:p>
        </p:txBody>
      </p:sp>
      <p:sp>
        <p:nvSpPr>
          <p:cNvPr id="15" name="Content Placeholder 11"/>
          <p:cNvSpPr>
            <a:spLocks noGrp="1"/>
          </p:cNvSpPr>
          <p:nvPr>
            <p:ph idx="1"/>
          </p:nvPr>
        </p:nvSpPr>
        <p:spPr>
          <a:xfrm>
            <a:off x="6696364" y="1466856"/>
            <a:ext cx="3515112" cy="3468827"/>
          </a:xfrm>
        </p:spPr>
        <p:txBody>
          <a:bodyPr>
            <a:normAutofit/>
          </a:bodyPr>
          <a:lstStyle/>
          <a:p>
            <a:pPr marL="0" indent="0">
              <a:buNone/>
            </a:pPr>
            <a:endParaRPr lang="en-US" sz="1600" dirty="0"/>
          </a:p>
          <a:p>
            <a:pPr marL="0" indent="0" algn="ctr">
              <a:buNone/>
            </a:pPr>
            <a:r>
              <a:rPr lang="en-US" sz="3500" dirty="0">
                <a:solidFill>
                  <a:srgbClr val="002060"/>
                </a:solidFill>
                <a:latin typeface="Arial" panose="020B0604020202020204" pitchFamily="34" charset="0"/>
                <a:cs typeface="Arial" panose="020B0604020202020204" pitchFamily="34" charset="0"/>
              </a:rPr>
              <a:t>1 in 3 </a:t>
            </a:r>
            <a:r>
              <a:rPr lang="en-US" sz="2600" dirty="0">
                <a:solidFill>
                  <a:srgbClr val="002060"/>
                </a:solidFill>
                <a:latin typeface="Arial" panose="020B0604020202020204" pitchFamily="34" charset="0"/>
                <a:cs typeface="Arial" panose="020B0604020202020204" pitchFamily="34" charset="0"/>
              </a:rPr>
              <a:t>(Lorgunpai, PLOS One, 2014)</a:t>
            </a:r>
          </a:p>
          <a:p>
            <a:pPr marL="0" indent="0" algn="ctr">
              <a:buNone/>
            </a:pPr>
            <a:endParaRPr lang="en-US" sz="3500" dirty="0">
              <a:solidFill>
                <a:srgbClr val="002060"/>
              </a:solidFill>
              <a:latin typeface="Arial" panose="020B0604020202020204" pitchFamily="34" charset="0"/>
              <a:cs typeface="Arial" panose="020B0604020202020204" pitchFamily="34" charset="0"/>
            </a:endParaRPr>
          </a:p>
          <a:p>
            <a:pPr marL="0" indent="0" algn="ctr">
              <a:buNone/>
            </a:pPr>
            <a:r>
              <a:rPr lang="en-US" sz="3500" dirty="0">
                <a:solidFill>
                  <a:srgbClr val="002060"/>
                </a:solidFill>
                <a:latin typeface="Arial" panose="020B0604020202020204" pitchFamily="34" charset="0"/>
                <a:cs typeface="Arial" panose="020B0604020202020204" pitchFamily="34" charset="0"/>
              </a:rPr>
              <a:t>10% ADE/drug</a:t>
            </a:r>
          </a:p>
          <a:p>
            <a:pPr marL="0" indent="0" algn="ctr">
              <a:buNone/>
            </a:pPr>
            <a:r>
              <a:rPr lang="en-US" sz="2400" dirty="0">
                <a:solidFill>
                  <a:srgbClr val="002060"/>
                </a:solidFill>
                <a:latin typeface="Arial" panose="020B0604020202020204" pitchFamily="34" charset="0"/>
                <a:cs typeface="Arial" panose="020B0604020202020204" pitchFamily="34" charset="0"/>
              </a:rPr>
              <a:t>(Gandhi, NEJM, 2013)</a:t>
            </a:r>
          </a:p>
        </p:txBody>
      </p:sp>
    </p:spTree>
    <p:extLst>
      <p:ext uri="{BB962C8B-B14F-4D97-AF65-F5344CB8AC3E}">
        <p14:creationId xmlns:p14="http://schemas.microsoft.com/office/powerpoint/2010/main" val="304656302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767" y="56037"/>
            <a:ext cx="11176133" cy="959964"/>
          </a:xfrm>
        </p:spPr>
        <p:txBody>
          <a:bodyPr>
            <a:noAutofit/>
          </a:bodyPr>
          <a:lstStyle/>
          <a:p>
            <a:r>
              <a:rPr lang="en-US" sz="4000" dirty="0">
                <a:latin typeface="Arial" panose="020B0604020202020204" pitchFamily="34" charset="0"/>
                <a:cs typeface="Arial" panose="020B0604020202020204" pitchFamily="34" charset="0"/>
              </a:rPr>
              <a:t>Managing chronic conditions often burdensome</a:t>
            </a:r>
          </a:p>
        </p:txBody>
      </p:sp>
      <p:sp>
        <p:nvSpPr>
          <p:cNvPr id="3" name="Content Placeholder 2"/>
          <p:cNvSpPr>
            <a:spLocks noGrp="1"/>
          </p:cNvSpPr>
          <p:nvPr>
            <p:ph idx="1"/>
          </p:nvPr>
        </p:nvSpPr>
        <p:spPr>
          <a:xfrm>
            <a:off x="596767" y="1909185"/>
            <a:ext cx="5717406" cy="3644591"/>
          </a:xfrm>
        </p:spPr>
        <p:txBody>
          <a:bodyPr>
            <a:normAutofit fontScale="92500" lnSpcReduction="10000"/>
          </a:bodyPr>
          <a:lstStyle/>
          <a:p>
            <a:pPr>
              <a:spcAft>
                <a:spcPts val="600"/>
              </a:spcAft>
            </a:pPr>
            <a:r>
              <a:rPr lang="en-US" sz="3500" dirty="0">
                <a:solidFill>
                  <a:srgbClr val="002060"/>
                </a:solidFill>
                <a:latin typeface="Arial" panose="020B0604020202020204" pitchFamily="34" charset="0"/>
                <a:cs typeface="Arial" panose="020B0604020202020204" pitchFamily="34" charset="0"/>
              </a:rPr>
              <a:t>2 hours per day self-management tasks</a:t>
            </a:r>
          </a:p>
          <a:p>
            <a:pPr>
              <a:spcAft>
                <a:spcPts val="600"/>
              </a:spcAft>
            </a:pPr>
            <a:r>
              <a:rPr lang="en-US" sz="3500" dirty="0">
                <a:solidFill>
                  <a:srgbClr val="002060"/>
                </a:solidFill>
                <a:latin typeface="Arial" panose="020B0604020202020204" pitchFamily="34" charset="0"/>
                <a:cs typeface="Arial" panose="020B0604020202020204" pitchFamily="34" charset="0"/>
              </a:rPr>
              <a:t>½ day per visit</a:t>
            </a:r>
          </a:p>
          <a:p>
            <a:pPr>
              <a:spcAft>
                <a:spcPts val="600"/>
              </a:spcAft>
            </a:pPr>
            <a:r>
              <a:rPr lang="en-US" sz="3500" dirty="0">
                <a:solidFill>
                  <a:srgbClr val="002060"/>
                </a:solidFill>
                <a:latin typeface="Arial" panose="020B0604020202020204" pitchFamily="34" charset="0"/>
                <a:cs typeface="Arial" panose="020B0604020202020204" pitchFamily="34" charset="0"/>
              </a:rPr>
              <a:t>Full day per procedures</a:t>
            </a:r>
          </a:p>
          <a:p>
            <a:pPr marL="0" indent="0">
              <a:spcAft>
                <a:spcPts val="600"/>
              </a:spcAft>
              <a:buNone/>
            </a:pPr>
            <a:r>
              <a:rPr lang="en-US" sz="3500" dirty="0">
                <a:solidFill>
                  <a:srgbClr val="002060"/>
                </a:solidFill>
                <a:latin typeface="Arial" panose="020B0604020202020204" pitchFamily="34" charset="0"/>
                <a:cs typeface="Arial" panose="020B0604020202020204" pitchFamily="34" charset="0"/>
              </a:rPr>
              <a:t>“</a:t>
            </a:r>
            <a:r>
              <a:rPr lang="en-US" sz="3000" i="1" dirty="0">
                <a:solidFill>
                  <a:srgbClr val="002060"/>
                </a:solidFill>
                <a:latin typeface="Arial" panose="020B0604020202020204" pitchFamily="34" charset="0"/>
                <a:cs typeface="Arial" panose="020B0604020202020204" pitchFamily="34" charset="0"/>
              </a:rPr>
              <a:t>Caring for my chronic conditions is more burdensome than the conditions” </a:t>
            </a:r>
            <a:r>
              <a:rPr lang="en-US" sz="3500" dirty="0">
                <a:solidFill>
                  <a:srgbClr val="002060"/>
                </a:solidFill>
                <a:latin typeface="Arial" panose="020B0604020202020204" pitchFamily="34" charset="0"/>
                <a:cs typeface="Arial" panose="020B0604020202020204" pitchFamily="34" charset="0"/>
              </a:rPr>
              <a:t>(Montori; Boyd)</a:t>
            </a:r>
          </a:p>
          <a:p>
            <a:pPr marL="0" indent="0">
              <a:buNone/>
            </a:pPr>
            <a:endParaRPr lang="en-US" dirty="0"/>
          </a:p>
          <a:p>
            <a:pPr marL="0" indent="0">
              <a:buNone/>
            </a:pPr>
            <a:endParaRPr lang="en-US" sz="2200" dirty="0"/>
          </a:p>
          <a:p>
            <a:endParaRPr lang="en-US" dirty="0"/>
          </a:p>
        </p:txBody>
      </p:sp>
      <p:pic>
        <p:nvPicPr>
          <p:cNvPr id="4" name="Picture 3"/>
          <p:cNvPicPr>
            <a:picLocks noChangeAspect="1"/>
          </p:cNvPicPr>
          <p:nvPr/>
        </p:nvPicPr>
        <p:blipFill>
          <a:blip r:embed="rId2"/>
          <a:stretch>
            <a:fillRect/>
          </a:stretch>
        </p:blipFill>
        <p:spPr>
          <a:xfrm>
            <a:off x="6766879" y="1266257"/>
            <a:ext cx="4190309" cy="4480561"/>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265660404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98DA-87E3-4EDC-8D57-6A11699F4206}"/>
              </a:ext>
            </a:extLst>
          </p:cNvPr>
          <p:cNvSpPr>
            <a:spLocks noGrp="1"/>
          </p:cNvSpPr>
          <p:nvPr>
            <p:ph type="title"/>
          </p:nvPr>
        </p:nvSpPr>
        <p:spPr>
          <a:xfrm>
            <a:off x="476250" y="274638"/>
            <a:ext cx="11593830" cy="744537"/>
          </a:xfrm>
        </p:spPr>
        <p:txBody>
          <a:bodyPr wrap="square" anchor="ctr">
            <a:noAutofit/>
          </a:bodyPr>
          <a:lstStyle/>
          <a:p>
            <a:r>
              <a:rPr lang="en-US" sz="4000" dirty="0">
                <a:latin typeface="Arial" panose="020B0604020202020204" pitchFamily="34" charset="0"/>
                <a:cs typeface="Arial" panose="020B0604020202020204" pitchFamily="34" charset="0"/>
              </a:rPr>
              <a:t>Care not always aligned with what matters most …</a:t>
            </a:r>
          </a:p>
        </p:txBody>
      </p:sp>
      <p:pic>
        <p:nvPicPr>
          <p:cNvPr id="5" name="Picture 4" descr="A picture containing text&#10;&#10;Description automatically generated">
            <a:extLst>
              <a:ext uri="{FF2B5EF4-FFF2-40B4-BE49-F238E27FC236}">
                <a16:creationId xmlns:a16="http://schemas.microsoft.com/office/drawing/2014/main" id="{A7A5A2B7-69CA-4048-853F-7D9386CAE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2" y="2211911"/>
            <a:ext cx="5382684" cy="3300958"/>
          </a:xfrm>
          <a:prstGeom prst="rect">
            <a:avLst/>
          </a:prstGeom>
          <a:noFill/>
        </p:spPr>
      </p:pic>
      <p:sp>
        <p:nvSpPr>
          <p:cNvPr id="3" name="Content Placeholder 2">
            <a:extLst>
              <a:ext uri="{FF2B5EF4-FFF2-40B4-BE49-F238E27FC236}">
                <a16:creationId xmlns:a16="http://schemas.microsoft.com/office/drawing/2014/main" id="{2F20E856-49CC-4575-8067-C5CD8E50C1A3}"/>
              </a:ext>
            </a:extLst>
          </p:cNvPr>
          <p:cNvSpPr>
            <a:spLocks noGrp="1"/>
          </p:cNvSpPr>
          <p:nvPr>
            <p:ph type="body" sz="half" idx="2"/>
          </p:nvPr>
        </p:nvSpPr>
        <p:spPr>
          <a:xfrm>
            <a:off x="6195484" y="1600203"/>
            <a:ext cx="5384800" cy="4524375"/>
          </a:xfrm>
        </p:spPr>
        <p:txBody>
          <a:bodyPr wrap="square" anchor="t">
            <a:normAutofit/>
          </a:bodyPr>
          <a:lstStyle/>
          <a:p>
            <a:pPr marL="0" lvl="0" indent="0">
              <a:buNone/>
            </a:pPr>
            <a:endParaRPr lang="en-US" sz="3200" dirty="0">
              <a:solidFill>
                <a:srgbClr val="002060"/>
              </a:solidFill>
              <a:latin typeface="Arial" panose="020B0604020202020204" pitchFamily="34" charset="0"/>
              <a:cs typeface="Arial" panose="020B0604020202020204" pitchFamily="34" charset="0"/>
            </a:endParaRPr>
          </a:p>
          <a:p>
            <a:pPr marL="0" lvl="0" indent="0">
              <a:buNone/>
            </a:pPr>
            <a:r>
              <a:rPr lang="en-US" sz="3200" dirty="0">
                <a:solidFill>
                  <a:srgbClr val="002060"/>
                </a:solidFill>
                <a:latin typeface="Arial" panose="020B0604020202020204" pitchFamily="34" charset="0"/>
                <a:cs typeface="Arial" panose="020B0604020202020204" pitchFamily="34" charset="0"/>
              </a:rPr>
              <a:t>Older adults v</a:t>
            </a:r>
            <a:r>
              <a:rPr lang="en-US" sz="3200" b="0" i="0" dirty="0">
                <a:solidFill>
                  <a:srgbClr val="002060"/>
                </a:solidFill>
                <a:latin typeface="Arial" panose="020B0604020202020204" pitchFamily="34" charset="0"/>
                <a:cs typeface="Arial" panose="020B0604020202020204" pitchFamily="34" charset="0"/>
              </a:rPr>
              <a:t>ary in outcome 	goals in face of 	tradeoffs </a:t>
            </a:r>
            <a:endParaRPr lang="en-US" sz="3200" dirty="0">
              <a:solidFill>
                <a:srgbClr val="002060"/>
              </a:solidFill>
              <a:latin typeface="Arial" panose="020B0604020202020204" pitchFamily="34" charset="0"/>
              <a:cs typeface="Arial" panose="020B0604020202020204" pitchFamily="34" charset="0"/>
            </a:endParaRPr>
          </a:p>
          <a:p>
            <a:pPr marL="0" indent="0">
              <a:buNone/>
            </a:pPr>
            <a:r>
              <a:rPr lang="en-US" sz="2600" b="0" i="0" dirty="0">
                <a:solidFill>
                  <a:srgbClr val="002060"/>
                </a:solidFill>
                <a:latin typeface="Arial" panose="020B0604020202020204" pitchFamily="34" charset="0"/>
                <a:cs typeface="Arial" panose="020B0604020202020204" pitchFamily="34" charset="0"/>
              </a:rPr>
              <a:t>	Fried TR, Arch Int Med, 2012   </a:t>
            </a:r>
            <a:r>
              <a:rPr lang="en-US" sz="3200" b="0" i="0" dirty="0">
                <a:solidFill>
                  <a:srgbClr val="002060"/>
                </a:solidFill>
                <a:latin typeface="Arial" panose="020B0604020202020204" pitchFamily="34" charset="0"/>
                <a:cs typeface="Arial" panose="020B0604020202020204" pitchFamily="34" charset="0"/>
              </a:rPr>
              <a:t>	</a:t>
            </a:r>
            <a:r>
              <a:rPr lang="en-US" b="0" i="0" dirty="0"/>
              <a:t>		</a:t>
            </a:r>
            <a:endParaRPr lang="en-US" dirty="0"/>
          </a:p>
          <a:p>
            <a:pPr marL="0" indent="0">
              <a:buNone/>
            </a:pPr>
            <a:endParaRPr lang="en-US" dirty="0"/>
          </a:p>
        </p:txBody>
      </p:sp>
    </p:spTree>
    <p:extLst>
      <p:ext uri="{BB962C8B-B14F-4D97-AF65-F5344CB8AC3E}">
        <p14:creationId xmlns:p14="http://schemas.microsoft.com/office/powerpoint/2010/main" val="14684813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43F24F-5094-4C78-8388-49393AA686B4}"/>
              </a:ext>
            </a:extLst>
          </p:cNvPr>
          <p:cNvSpPr>
            <a:spLocks noGrp="1"/>
          </p:cNvSpPr>
          <p:nvPr>
            <p:ph type="title"/>
          </p:nvPr>
        </p:nvSpPr>
        <p:spPr>
          <a:xfrm>
            <a:off x="231112" y="164159"/>
            <a:ext cx="10008158" cy="820580"/>
          </a:xfrm>
        </p:spPr>
        <p:txBody>
          <a:bodyPr wrap="square" anchor="ctr">
            <a:noAutofit/>
          </a:bodyPr>
          <a:lstStyle/>
          <a:p>
            <a:pPr>
              <a:lnSpc>
                <a:spcPct val="90000"/>
              </a:lnSpc>
            </a:pPr>
            <a:r>
              <a:rPr lang="en-US" sz="3600" dirty="0">
                <a:latin typeface="Arial" panose="020B0604020202020204" pitchFamily="34" charset="0"/>
                <a:cs typeface="Arial" panose="020B0604020202020204" pitchFamily="34" charset="0"/>
              </a:rPr>
              <a:t>Challenges in healthcare for older adults</a:t>
            </a:r>
          </a:p>
        </p:txBody>
      </p:sp>
      <p:pic>
        <p:nvPicPr>
          <p:cNvPr id="8" name="Picture 7" descr="A group of people posing for a photo&#10;&#10;Description generated with very high confidence">
            <a:extLst>
              <a:ext uri="{FF2B5EF4-FFF2-40B4-BE49-F238E27FC236}">
                <a16:creationId xmlns:a16="http://schemas.microsoft.com/office/drawing/2014/main" id="{948B4DB9-B380-463E-9A6C-E8CE524559B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10000"/>
                    </a14:imgEffect>
                  </a14:imgLayer>
                </a14:imgProps>
              </a:ext>
              <a:ext uri="{28A0092B-C50C-407E-A947-70E740481C1C}">
                <a14:useLocalDpi xmlns:a14="http://schemas.microsoft.com/office/drawing/2010/main" val="0"/>
              </a:ext>
            </a:extLst>
          </a:blip>
          <a:srcRect l="25402" r="11337" b="1"/>
          <a:stretch/>
        </p:blipFill>
        <p:spPr>
          <a:xfrm>
            <a:off x="838200" y="1296237"/>
            <a:ext cx="5181600" cy="4602145"/>
          </a:xfrm>
          <a:prstGeom prst="rect">
            <a:avLst/>
          </a:prstGeom>
          <a:noFill/>
          <a:effectLst>
            <a:softEdge rad="165100"/>
          </a:effectLst>
        </p:spPr>
      </p:pic>
      <p:sp>
        <p:nvSpPr>
          <p:cNvPr id="6" name="Content Placeholder 5">
            <a:extLst>
              <a:ext uri="{FF2B5EF4-FFF2-40B4-BE49-F238E27FC236}">
                <a16:creationId xmlns:a16="http://schemas.microsoft.com/office/drawing/2014/main" id="{29FED96F-4DDC-4D9D-9663-62FE2A2EA95E}"/>
              </a:ext>
            </a:extLst>
          </p:cNvPr>
          <p:cNvSpPr>
            <a:spLocks noGrp="1"/>
          </p:cNvSpPr>
          <p:nvPr>
            <p:ph sz="half" idx="2"/>
          </p:nvPr>
        </p:nvSpPr>
        <p:spPr>
          <a:xfrm>
            <a:off x="6172200" y="1296237"/>
            <a:ext cx="5181600" cy="4602145"/>
          </a:xfrm>
        </p:spPr>
        <p:txBody>
          <a:bodyPr wrap="square" anchor="t">
            <a:normAutofit/>
          </a:bodyPr>
          <a:lstStyle/>
          <a:p>
            <a:r>
              <a:rPr lang="en-US" sz="3200" dirty="0">
                <a:solidFill>
                  <a:srgbClr val="002060"/>
                </a:solidFill>
                <a:latin typeface="Arial" panose="020B0604020202020204" pitchFamily="34" charset="0"/>
                <a:cs typeface="Arial" panose="020B0604020202020204" pitchFamily="34" charset="0"/>
              </a:rPr>
              <a:t>Uncertain benefits &amp; 	harms</a:t>
            </a:r>
          </a:p>
          <a:p>
            <a:r>
              <a:rPr lang="en-US" sz="3200" dirty="0">
                <a:solidFill>
                  <a:srgbClr val="002060"/>
                </a:solidFill>
                <a:latin typeface="Arial" panose="020B0604020202020204" pitchFamily="34" charset="0"/>
                <a:cs typeface="Arial" panose="020B0604020202020204" pitchFamily="34" charset="0"/>
              </a:rPr>
              <a:t>Fragmented, conflicting</a:t>
            </a:r>
          </a:p>
          <a:p>
            <a:r>
              <a:rPr lang="en-US" sz="3200" dirty="0">
                <a:solidFill>
                  <a:srgbClr val="002060"/>
                </a:solidFill>
                <a:latin typeface="Arial" panose="020B0604020202020204" pitchFamily="34" charset="0"/>
                <a:cs typeface="Arial" panose="020B0604020202020204" pitchFamily="34" charset="0"/>
              </a:rPr>
              <a:t>Burdensome</a:t>
            </a:r>
          </a:p>
          <a:p>
            <a:r>
              <a:rPr lang="en-US" sz="3200" dirty="0">
                <a:solidFill>
                  <a:srgbClr val="002060"/>
                </a:solidFill>
                <a:latin typeface="Arial" panose="020B0604020202020204" pitchFamily="34" charset="0"/>
                <a:cs typeface="Arial" panose="020B0604020202020204" pitchFamily="34" charset="0"/>
              </a:rPr>
              <a:t>May not focus on what 	matters most to the 	person</a:t>
            </a:r>
          </a:p>
          <a:p>
            <a:pPr marL="0" indent="0">
              <a:buNone/>
            </a:pPr>
            <a:endParaRPr lang="en-US"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82736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B035A2-F864-4D22-9B32-A6160F7DD369}"/>
              </a:ext>
            </a:extLst>
          </p:cNvPr>
          <p:cNvPicPr>
            <a:picLocks noChangeAspect="1"/>
          </p:cNvPicPr>
          <p:nvPr/>
        </p:nvPicPr>
        <p:blipFill rotWithShape="1">
          <a:blip r:embed="rId3"/>
          <a:srcRect t="4609" b="2539"/>
          <a:stretch/>
        </p:blipFill>
        <p:spPr>
          <a:xfrm>
            <a:off x="8763364" y="1531814"/>
            <a:ext cx="3161980" cy="3200400"/>
          </a:xfrm>
          <a:prstGeom prst="rect">
            <a:avLst/>
          </a:prstGeom>
        </p:spPr>
      </p:pic>
      <p:sp>
        <p:nvSpPr>
          <p:cNvPr id="2" name="Title 1">
            <a:extLst>
              <a:ext uri="{FF2B5EF4-FFF2-40B4-BE49-F238E27FC236}">
                <a16:creationId xmlns:a16="http://schemas.microsoft.com/office/drawing/2014/main" id="{67ADE3F2-4AD7-4C5B-B0DF-0081FE34481C}"/>
              </a:ext>
            </a:extLst>
          </p:cNvPr>
          <p:cNvSpPr>
            <a:spLocks noGrp="1"/>
          </p:cNvSpPr>
          <p:nvPr>
            <p:ph type="title"/>
          </p:nvPr>
        </p:nvSpPr>
        <p:spPr>
          <a:xfrm>
            <a:off x="683393" y="1"/>
            <a:ext cx="11435955" cy="1307808"/>
          </a:xfrm>
        </p:spPr>
        <p:txBody>
          <a:bodyPr>
            <a:normAutofit/>
          </a:bodyPr>
          <a:lstStyle/>
          <a:p>
            <a:r>
              <a:rPr lang="en-US" sz="4267" dirty="0">
                <a:latin typeface="Arial" panose="020B0604020202020204" pitchFamily="34" charset="0"/>
                <a:cs typeface="Arial" panose="020B0604020202020204" pitchFamily="34" charset="0"/>
              </a:rPr>
              <a:t>How 4Ms address these challenges</a:t>
            </a:r>
          </a:p>
        </p:txBody>
      </p:sp>
      <p:sp>
        <p:nvSpPr>
          <p:cNvPr id="3" name="Content Placeholder 2">
            <a:extLst>
              <a:ext uri="{FF2B5EF4-FFF2-40B4-BE49-F238E27FC236}">
                <a16:creationId xmlns:a16="http://schemas.microsoft.com/office/drawing/2014/main" id="{3214C9E7-B877-4AAE-8704-A38EE129E96A}"/>
              </a:ext>
            </a:extLst>
          </p:cNvPr>
          <p:cNvSpPr>
            <a:spLocks noGrp="1"/>
          </p:cNvSpPr>
          <p:nvPr>
            <p:ph idx="1"/>
          </p:nvPr>
        </p:nvSpPr>
        <p:spPr>
          <a:xfrm>
            <a:off x="527888" y="1307808"/>
            <a:ext cx="8235476" cy="4993239"/>
          </a:xfrm>
        </p:spPr>
        <p:txBody>
          <a:bodyPr>
            <a:noAutofit/>
          </a:bodyPr>
          <a:lstStyle/>
          <a:p>
            <a:r>
              <a:rPr lang="en-US" sz="3200" b="1" dirty="0">
                <a:solidFill>
                  <a:srgbClr val="002060"/>
                </a:solidFill>
                <a:latin typeface="Arial" panose="020B0604020202020204" pitchFamily="34" charset="0"/>
                <a:cs typeface="Arial" panose="020B0604020202020204" pitchFamily="34" charset="0"/>
              </a:rPr>
              <a:t>Represent: </a:t>
            </a:r>
          </a:p>
          <a:p>
            <a:pPr lvl="1"/>
            <a:r>
              <a:rPr lang="en-US" sz="3000" b="1" dirty="0">
                <a:solidFill>
                  <a:srgbClr val="002060"/>
                </a:solidFill>
                <a:latin typeface="Arial" panose="020B0604020202020204" pitchFamily="34" charset="0"/>
                <a:cs typeface="Arial" panose="020B0604020202020204" pitchFamily="34" charset="0"/>
              </a:rPr>
              <a:t>What matters to older adults </a:t>
            </a:r>
          </a:p>
          <a:p>
            <a:pPr lvl="1"/>
            <a:r>
              <a:rPr lang="en-US" sz="3000" b="1" dirty="0">
                <a:solidFill>
                  <a:srgbClr val="002060"/>
                </a:solidFill>
                <a:latin typeface="Arial" panose="020B0604020202020204" pitchFamily="34" charset="0"/>
                <a:cs typeface="Arial" panose="020B0604020202020204" pitchFamily="34" charset="0"/>
              </a:rPr>
              <a:t>Universal outcomes (across conditions) </a:t>
            </a:r>
          </a:p>
          <a:p>
            <a:r>
              <a:rPr lang="en-US" sz="3200" dirty="0">
                <a:solidFill>
                  <a:srgbClr val="002060"/>
                </a:solidFill>
                <a:latin typeface="Arial" panose="020B0604020202020204" pitchFamily="34" charset="0"/>
                <a:cs typeface="Arial" panose="020B0604020202020204" pitchFamily="34" charset="0"/>
              </a:rPr>
              <a:t>S</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implifies and focuses care (for patient &amp; 	health professionals) </a:t>
            </a:r>
          </a:p>
          <a:p>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Provide common targets for all health 	professionals</a:t>
            </a:r>
          </a:p>
          <a:p>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Built on strong evidence base </a:t>
            </a:r>
            <a:endParaRPr lang="en-US"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31604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2648-8BC5-45C8-8D47-73A9561B48AC}"/>
              </a:ext>
            </a:extLst>
          </p:cNvPr>
          <p:cNvSpPr>
            <a:spLocks noGrp="1"/>
          </p:cNvSpPr>
          <p:nvPr>
            <p:ph type="title"/>
          </p:nvPr>
        </p:nvSpPr>
        <p:spPr/>
        <p:txBody>
          <a:bodyPr/>
          <a:lstStyle/>
          <a:p>
            <a:r>
              <a:rPr lang="en-US" sz="4000" b="0" dirty="0">
                <a:effectLst/>
                <a:latin typeface="Arial" panose="020B0604020202020204" pitchFamily="34" charset="0"/>
                <a:cs typeface="Arial" panose="020B0604020202020204" pitchFamily="34" charset="0"/>
              </a:rPr>
              <a:t>4Ms: Outcome goals </a:t>
            </a:r>
            <a:r>
              <a:rPr lang="en-US" sz="4000" dirty="0">
                <a:latin typeface="Arial" panose="020B0604020202020204" pitchFamily="34" charset="0"/>
                <a:cs typeface="Arial" panose="020B0604020202020204" pitchFamily="34" charset="0"/>
              </a:rPr>
              <a:t>of</a:t>
            </a:r>
            <a:r>
              <a:rPr lang="en-US" sz="4000" b="0" dirty="0">
                <a:effectLst/>
                <a:latin typeface="Arial" panose="020B0604020202020204" pitchFamily="34" charset="0"/>
                <a:cs typeface="Arial" panose="020B0604020202020204" pitchFamily="34" charset="0"/>
              </a:rPr>
              <a:t> older adults (N=169)</a:t>
            </a:r>
          </a:p>
        </p:txBody>
      </p:sp>
      <p:sp>
        <p:nvSpPr>
          <p:cNvPr id="3" name="Content Placeholder 2">
            <a:extLst>
              <a:ext uri="{FF2B5EF4-FFF2-40B4-BE49-F238E27FC236}">
                <a16:creationId xmlns:a16="http://schemas.microsoft.com/office/drawing/2014/main" id="{A715C07B-1869-4095-AB48-4C13DEC3B922}"/>
              </a:ext>
            </a:extLst>
          </p:cNvPr>
          <p:cNvSpPr>
            <a:spLocks noGrp="1"/>
          </p:cNvSpPr>
          <p:nvPr>
            <p:ph idx="1"/>
          </p:nvPr>
        </p:nvSpPr>
        <p:spPr>
          <a:xfrm>
            <a:off x="609601" y="1197033"/>
            <a:ext cx="11294224" cy="4927544"/>
          </a:xfrm>
        </p:spPr>
        <p:txBody>
          <a:bodyPr/>
          <a:lstStyle/>
          <a:p>
            <a:r>
              <a:rPr lang="en-US" sz="3200" dirty="0">
                <a:solidFill>
                  <a:srgbClr val="002060"/>
                </a:solidFill>
                <a:effectLst/>
                <a:latin typeface="Arial" panose="020B0604020202020204" pitchFamily="34" charset="0"/>
                <a:ea typeface="Calibri" panose="020F0502020204030204" pitchFamily="34" charset="0"/>
                <a:cs typeface="Arial" panose="020B0604020202020204" pitchFamily="34" charset="0"/>
              </a:rPr>
              <a:t>Participate in activities with family or friends  (</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24</a:t>
            </a:r>
            <a:r>
              <a:rPr lang="en-US" sz="32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r>
              <a:rPr lang="en-US" sz="3200" dirty="0">
                <a:solidFill>
                  <a:srgbClr val="002060"/>
                </a:solidFill>
                <a:latin typeface="Arial" panose="020B0604020202020204" pitchFamily="34" charset="0"/>
                <a:cs typeface="Arial" panose="020B0604020202020204" pitchFamily="34" charset="0"/>
              </a:rPr>
              <a:t>Participate in exercise as physical activity (9%)</a:t>
            </a:r>
          </a:p>
          <a:p>
            <a:r>
              <a:rPr lang="en-US" sz="3200" dirty="0">
                <a:solidFill>
                  <a:srgbClr val="002060"/>
                </a:solidFill>
                <a:latin typeface="Arial" panose="020B0604020202020204" pitchFamily="34" charset="0"/>
                <a:cs typeface="Arial" panose="020B0604020202020204" pitchFamily="34" charset="0"/>
              </a:rPr>
              <a:t>Go shopping (6%)</a:t>
            </a:r>
          </a:p>
          <a:p>
            <a:r>
              <a:rPr lang="en-US" sz="3200" dirty="0">
                <a:solidFill>
                  <a:srgbClr val="002060"/>
                </a:solidFill>
                <a:latin typeface="Arial" panose="020B0604020202020204" pitchFamily="34" charset="0"/>
                <a:cs typeface="Arial" panose="020B0604020202020204" pitchFamily="34" charset="0"/>
              </a:rPr>
              <a:t>Paid or volunteer work (6%)</a:t>
            </a:r>
          </a:p>
          <a:p>
            <a:r>
              <a:rPr lang="en-US" sz="3200" dirty="0">
                <a:solidFill>
                  <a:srgbClr val="002060"/>
                </a:solidFill>
                <a:latin typeface="Arial" panose="020B0604020202020204" pitchFamily="34" charset="0"/>
                <a:cs typeface="Arial" panose="020B0604020202020204" pitchFamily="34" charset="0"/>
              </a:rPr>
              <a:t>Participate in social or religious organizations (6%)</a:t>
            </a:r>
          </a:p>
          <a:p>
            <a:r>
              <a:rPr lang="en-US" sz="3200" dirty="0">
                <a:solidFill>
                  <a:srgbClr val="002060"/>
                </a:solidFill>
                <a:latin typeface="Arial" panose="020B0604020202020204" pitchFamily="34" charset="0"/>
                <a:cs typeface="Arial" panose="020B0604020202020204" pitchFamily="34" charset="0"/>
              </a:rPr>
              <a:t>Take trips (5%)</a:t>
            </a:r>
          </a:p>
          <a:p>
            <a:r>
              <a:rPr lang="en-US" sz="3200" dirty="0">
                <a:solidFill>
                  <a:srgbClr val="002060"/>
                </a:solidFill>
                <a:latin typeface="Arial" panose="020B0604020202020204" pitchFamily="34" charset="0"/>
                <a:cs typeface="Arial" panose="020B0604020202020204" pitchFamily="34" charset="0"/>
              </a:rPr>
              <a:t>Take care of family or friend (4%)</a:t>
            </a:r>
          </a:p>
          <a:p>
            <a:r>
              <a:rPr lang="en-US" sz="3200" dirty="0">
                <a:solidFill>
                  <a:srgbClr val="002060"/>
                </a:solidFill>
                <a:latin typeface="Arial" panose="020B0604020202020204" pitchFamily="34" charset="0"/>
                <a:cs typeface="Arial" panose="020B0604020202020204" pitchFamily="34" charset="0"/>
              </a:rPr>
              <a:t>Artistic activities (4%)</a:t>
            </a:r>
          </a:p>
          <a:p>
            <a:pPr marL="0" indent="0">
              <a:buNone/>
            </a:pP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Tinetti ME et al</a:t>
            </a:r>
            <a:r>
              <a:rPr lang="en-US" sz="18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Outcome Goals and Healthcare Preferences of Older Adults with Multiple Chronic Conditions</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JAMA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Netw</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Open. 2021;4(3):e211271</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496253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6392" y="77002"/>
            <a:ext cx="11242307" cy="981777"/>
          </a:xfrm>
        </p:spPr>
        <p:txBody>
          <a:bodyPr>
            <a:noAutofit/>
          </a:bodyPr>
          <a:lstStyle/>
          <a:p>
            <a:pPr algn="ctr"/>
            <a:r>
              <a:rPr lang="en-US" sz="3600" b="0" dirty="0">
                <a:effectLst/>
                <a:latin typeface="Arial" panose="020B0604020202020204" pitchFamily="34" charset="0"/>
                <a:cs typeface="Arial" panose="020B0604020202020204" pitchFamily="34" charset="0"/>
              </a:rPr>
              <a:t>4Ms: </a:t>
            </a:r>
            <a:r>
              <a:rPr lang="en-US" sz="3600" dirty="0">
                <a:latin typeface="Arial" panose="020B0604020202020204" pitchFamily="34" charset="0"/>
                <a:cs typeface="Arial" panose="020B0604020202020204" pitchFamily="34" charset="0"/>
              </a:rPr>
              <a:t>O</a:t>
            </a:r>
            <a:r>
              <a:rPr lang="en-US" sz="3600" b="0" dirty="0">
                <a:effectLst/>
                <a:latin typeface="Arial" panose="020B0604020202020204" pitchFamily="34" charset="0"/>
                <a:cs typeface="Arial" panose="020B0604020202020204" pitchFamily="34" charset="0"/>
              </a:rPr>
              <a:t>utcomes affected by chronic conditions (universal health outcomes)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66953696"/>
              </p:ext>
            </p:extLst>
          </p:nvPr>
        </p:nvGraphicFramePr>
        <p:xfrm>
          <a:off x="0" y="1199535"/>
          <a:ext cx="12290323" cy="5674622"/>
        </p:xfrm>
        <a:graphic>
          <a:graphicData uri="http://schemas.openxmlformats.org/drawingml/2006/table">
            <a:tbl>
              <a:tblPr firstRow="1" bandRow="1">
                <a:tableStyleId>{793D81CF-94F2-401A-BA57-92F5A7B2D0C5}</a:tableStyleId>
              </a:tblPr>
              <a:tblGrid>
                <a:gridCol w="2906539">
                  <a:extLst>
                    <a:ext uri="{9D8B030D-6E8A-4147-A177-3AD203B41FA5}">
                      <a16:colId xmlns:a16="http://schemas.microsoft.com/office/drawing/2014/main" val="20000"/>
                    </a:ext>
                  </a:extLst>
                </a:gridCol>
                <a:gridCol w="3768649">
                  <a:extLst>
                    <a:ext uri="{9D8B030D-6E8A-4147-A177-3AD203B41FA5}">
                      <a16:colId xmlns:a16="http://schemas.microsoft.com/office/drawing/2014/main" val="20001"/>
                    </a:ext>
                  </a:extLst>
                </a:gridCol>
                <a:gridCol w="2542554">
                  <a:extLst>
                    <a:ext uri="{9D8B030D-6E8A-4147-A177-3AD203B41FA5}">
                      <a16:colId xmlns:a16="http://schemas.microsoft.com/office/drawing/2014/main" val="20002"/>
                    </a:ext>
                  </a:extLst>
                </a:gridCol>
                <a:gridCol w="3072581">
                  <a:extLst>
                    <a:ext uri="{9D8B030D-6E8A-4147-A177-3AD203B41FA5}">
                      <a16:colId xmlns:a16="http://schemas.microsoft.com/office/drawing/2014/main" val="20003"/>
                    </a:ext>
                  </a:extLst>
                </a:gridCol>
              </a:tblGrid>
              <a:tr h="599305">
                <a:tc>
                  <a:txBody>
                    <a:bodyPr/>
                    <a:lstStyle/>
                    <a:p>
                      <a:r>
                        <a:rPr lang="en-US" sz="3200" b="0" dirty="0">
                          <a:solidFill>
                            <a:srgbClr val="FFE701"/>
                          </a:solidFill>
                        </a:rPr>
                        <a:t>Condition</a:t>
                      </a:r>
                    </a:p>
                  </a:txBody>
                  <a:tcPr/>
                </a:tc>
                <a:tc gridSpan="3">
                  <a:txBody>
                    <a:bodyPr/>
                    <a:lstStyle/>
                    <a:p>
                      <a:pPr algn="ctr"/>
                      <a:r>
                        <a:rPr lang="en-US" sz="3200" b="0" dirty="0">
                          <a:solidFill>
                            <a:srgbClr val="FFE701"/>
                          </a:solidFill>
                        </a:rPr>
                        <a:t>Universal health outcome</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19406">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r>
                        <a:rPr lang="en-US" sz="2800" dirty="0">
                          <a:latin typeface="Arial" panose="020B0604020202020204" pitchFamily="34" charset="0"/>
                          <a:cs typeface="Arial" panose="020B0604020202020204" pitchFamily="34" charset="0"/>
                        </a:rPr>
                        <a:t>Cognitive or physical function/</a:t>
                      </a:r>
                    </a:p>
                    <a:p>
                      <a:pPr algn="ctr"/>
                      <a:r>
                        <a:rPr lang="en-US" sz="2800" dirty="0">
                          <a:latin typeface="Arial" panose="020B0604020202020204" pitchFamily="34" charset="0"/>
                          <a:cs typeface="Arial" panose="020B0604020202020204" pitchFamily="34" charset="0"/>
                        </a:rPr>
                        <a:t>Mobility</a:t>
                      </a:r>
                    </a:p>
                  </a:txBody>
                  <a:tcPr/>
                </a:tc>
                <a:tc>
                  <a:txBody>
                    <a:bodyPr/>
                    <a:lstStyle/>
                    <a:p>
                      <a:pPr algn="ctr"/>
                      <a:r>
                        <a:rPr lang="en-US" sz="2800">
                          <a:latin typeface="Arial" panose="020B0604020202020204" pitchFamily="34" charset="0"/>
                          <a:cs typeface="Arial" panose="020B0604020202020204" pitchFamily="34" charset="0"/>
                        </a:rPr>
                        <a:t>Symptom </a:t>
                      </a:r>
                      <a:r>
                        <a:rPr lang="en-US" sz="2800" dirty="0">
                          <a:latin typeface="Arial" panose="020B0604020202020204" pitchFamily="34" charset="0"/>
                          <a:cs typeface="Arial" panose="020B0604020202020204" pitchFamily="34" charset="0"/>
                        </a:rPr>
                        <a:t>burden</a:t>
                      </a:r>
                    </a:p>
                  </a:txBody>
                  <a:tcPr/>
                </a:tc>
                <a:tc>
                  <a:txBody>
                    <a:bodyPr/>
                    <a:lstStyle/>
                    <a:p>
                      <a:pPr algn="ctr"/>
                      <a:r>
                        <a:rPr lang="en-US" sz="2800" dirty="0">
                          <a:latin typeface="Arial" panose="020B0604020202020204" pitchFamily="34" charset="0"/>
                          <a:cs typeface="Arial" panose="020B0604020202020204" pitchFamily="34" charset="0"/>
                        </a:rPr>
                        <a:t>Survival</a:t>
                      </a:r>
                    </a:p>
                  </a:txBody>
                  <a:tcPr/>
                </a:tc>
                <a:extLst>
                  <a:ext uri="{0D108BD9-81ED-4DB2-BD59-A6C34878D82A}">
                    <a16:rowId xmlns:a16="http://schemas.microsoft.com/office/drawing/2014/main" val="10001"/>
                  </a:ext>
                </a:extLst>
              </a:tr>
              <a:tr h="602080">
                <a:tc>
                  <a:txBody>
                    <a:bodyPr/>
                    <a:lstStyle/>
                    <a:p>
                      <a:r>
                        <a:rPr lang="en-US" sz="3200" dirty="0">
                          <a:latin typeface="Arial" panose="020B0604020202020204" pitchFamily="34" charset="0"/>
                          <a:cs typeface="Arial" panose="020B0604020202020204" pitchFamily="34" charset="0"/>
                        </a:rPr>
                        <a:t>Arthritis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a:t>
                      </a:r>
                    </a:p>
                  </a:txBody>
                  <a:tcPr/>
                </a:tc>
                <a:tc>
                  <a:txBody>
                    <a:bodyPr/>
                    <a:lstStyle/>
                    <a:p>
                      <a:pPr algn="ctr"/>
                      <a:r>
                        <a:rPr lang="en-US" sz="32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2"/>
                  </a:ext>
                </a:extLst>
              </a:tr>
              <a:tr h="599305">
                <a:tc>
                  <a:txBody>
                    <a:bodyPr/>
                    <a:lstStyle/>
                    <a:p>
                      <a:r>
                        <a:rPr lang="en-US" sz="3200" dirty="0">
                          <a:latin typeface="Arial" panose="020B0604020202020204" pitchFamily="34" charset="0"/>
                          <a:cs typeface="Arial" panose="020B0604020202020204" pitchFamily="34" charset="0"/>
                        </a:rPr>
                        <a:t>COPD</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3"/>
                  </a:ext>
                </a:extLst>
              </a:tr>
              <a:tr h="599305">
                <a:tc>
                  <a:txBody>
                    <a:bodyPr/>
                    <a:lstStyle/>
                    <a:p>
                      <a:r>
                        <a:rPr lang="en-US" sz="3200" dirty="0">
                          <a:latin typeface="Arial" panose="020B0604020202020204" pitchFamily="34" charset="0"/>
                          <a:cs typeface="Arial" panose="020B0604020202020204" pitchFamily="34" charset="0"/>
                        </a:rPr>
                        <a:t>Dementia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a:t>
                      </a:r>
                    </a:p>
                  </a:txBody>
                  <a:tcPr/>
                </a:tc>
                <a:tc>
                  <a:txBody>
                    <a:bodyPr/>
                    <a:lstStyle/>
                    <a:p>
                      <a:pPr algn="ctr"/>
                      <a:r>
                        <a:rPr lang="en-US" sz="3200" dirty="0">
                          <a:latin typeface="Arial" panose="020B0604020202020204" pitchFamily="34" charset="0"/>
                          <a:cs typeface="Arial" panose="020B0604020202020204" pitchFamily="34" charset="0"/>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4"/>
                  </a:ext>
                </a:extLst>
              </a:tr>
              <a:tr h="599305">
                <a:tc>
                  <a:txBody>
                    <a:bodyPr/>
                    <a:lstStyle/>
                    <a:p>
                      <a:r>
                        <a:rPr lang="en-US" sz="3200" dirty="0">
                          <a:latin typeface="Arial" panose="020B0604020202020204" pitchFamily="34" charset="0"/>
                          <a:cs typeface="Arial" panose="020B0604020202020204" pitchFamily="34" charset="0"/>
                        </a:rPr>
                        <a:t>Depression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5"/>
                  </a:ext>
                </a:extLst>
              </a:tr>
              <a:tr h="599305">
                <a:tc>
                  <a:txBody>
                    <a:bodyPr/>
                    <a:lstStyle/>
                    <a:p>
                      <a:r>
                        <a:rPr lang="en-US" sz="3200" dirty="0">
                          <a:latin typeface="Arial" panose="020B0604020202020204" pitchFamily="34" charset="0"/>
                          <a:cs typeface="Arial" panose="020B0604020202020204" pitchFamily="34" charset="0"/>
                        </a:rPr>
                        <a:t>Heart failure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6"/>
                  </a:ext>
                </a:extLst>
              </a:tr>
              <a:tr h="656611">
                <a:tc gridSpan="4">
                  <a:txBody>
                    <a:bodyPr/>
                    <a:lstStyle/>
                    <a:p>
                      <a:r>
                        <a:rPr lang="en-US" sz="2800" dirty="0"/>
                        <a:t>                                                      </a:t>
                      </a:r>
                      <a:r>
                        <a:rPr lang="en-US" sz="2400" dirty="0"/>
                        <a:t>Tinetti et al. J Am</a:t>
                      </a:r>
                      <a:r>
                        <a:rPr lang="en-US" sz="2400" baseline="0" dirty="0"/>
                        <a:t> </a:t>
                      </a:r>
                      <a:r>
                        <a:rPr lang="en-US" sz="2400" baseline="0" dirty="0" err="1"/>
                        <a:t>Geriatr</a:t>
                      </a:r>
                      <a:r>
                        <a:rPr lang="en-US" sz="2400" baseline="0" dirty="0"/>
                        <a:t> </a:t>
                      </a:r>
                      <a:r>
                        <a:rPr lang="en-US" sz="2400" baseline="0" dirty="0" err="1"/>
                        <a:t>Soc</a:t>
                      </a:r>
                      <a:r>
                        <a:rPr lang="en-US" sz="2400" baseline="0" dirty="0"/>
                        <a:t>, 2011</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2065229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B035A2-F864-4D22-9B32-A6160F7DD369}"/>
              </a:ext>
            </a:extLst>
          </p:cNvPr>
          <p:cNvPicPr>
            <a:picLocks noChangeAspect="1"/>
          </p:cNvPicPr>
          <p:nvPr/>
        </p:nvPicPr>
        <p:blipFill rotWithShape="1">
          <a:blip r:embed="rId3"/>
          <a:srcRect t="4609" b="2539"/>
          <a:stretch/>
        </p:blipFill>
        <p:spPr>
          <a:xfrm>
            <a:off x="8763364" y="1531814"/>
            <a:ext cx="3161980" cy="3200400"/>
          </a:xfrm>
          <a:prstGeom prst="rect">
            <a:avLst/>
          </a:prstGeom>
        </p:spPr>
      </p:pic>
      <p:sp>
        <p:nvSpPr>
          <p:cNvPr id="2" name="Title 1">
            <a:extLst>
              <a:ext uri="{FF2B5EF4-FFF2-40B4-BE49-F238E27FC236}">
                <a16:creationId xmlns:a16="http://schemas.microsoft.com/office/drawing/2014/main" id="{67ADE3F2-4AD7-4C5B-B0DF-0081FE34481C}"/>
              </a:ext>
            </a:extLst>
          </p:cNvPr>
          <p:cNvSpPr>
            <a:spLocks noGrp="1"/>
          </p:cNvSpPr>
          <p:nvPr>
            <p:ph type="title"/>
          </p:nvPr>
        </p:nvSpPr>
        <p:spPr>
          <a:xfrm>
            <a:off x="683393" y="1"/>
            <a:ext cx="11435955" cy="1307808"/>
          </a:xfrm>
        </p:spPr>
        <p:txBody>
          <a:bodyPr>
            <a:normAutofit fontScale="90000"/>
          </a:bodyPr>
          <a:lstStyle/>
          <a:p>
            <a:r>
              <a:rPr lang="en-US" sz="4267" dirty="0">
                <a:latin typeface="Arial" panose="020B0604020202020204" pitchFamily="34" charset="0"/>
                <a:cs typeface="Arial" panose="020B0604020202020204" pitchFamily="34" charset="0"/>
              </a:rPr>
              <a:t>How 4Ms address challenges in care of older adults </a:t>
            </a:r>
          </a:p>
        </p:txBody>
      </p:sp>
      <p:sp>
        <p:nvSpPr>
          <p:cNvPr id="3" name="Content Placeholder 2">
            <a:extLst>
              <a:ext uri="{FF2B5EF4-FFF2-40B4-BE49-F238E27FC236}">
                <a16:creationId xmlns:a16="http://schemas.microsoft.com/office/drawing/2014/main" id="{3214C9E7-B877-4AAE-8704-A38EE129E96A}"/>
              </a:ext>
            </a:extLst>
          </p:cNvPr>
          <p:cNvSpPr>
            <a:spLocks noGrp="1"/>
          </p:cNvSpPr>
          <p:nvPr>
            <p:ph idx="1"/>
          </p:nvPr>
        </p:nvSpPr>
        <p:spPr>
          <a:xfrm>
            <a:off x="266656" y="1307808"/>
            <a:ext cx="8853696" cy="4993239"/>
          </a:xfrm>
        </p:spPr>
        <p:txBody>
          <a:bodyPr>
            <a:noAutofit/>
          </a:bodyPr>
          <a:lstStyle/>
          <a:p>
            <a:r>
              <a:rPr lang="en-US" sz="3200" dirty="0">
                <a:solidFill>
                  <a:srgbClr val="002060"/>
                </a:solidFill>
                <a:latin typeface="Arial" panose="020B0604020202020204" pitchFamily="34" charset="0"/>
                <a:cs typeface="Arial" panose="020B0604020202020204" pitchFamily="34" charset="0"/>
              </a:rPr>
              <a:t>Represent:</a:t>
            </a:r>
          </a:p>
          <a:p>
            <a:pPr lvl="1"/>
            <a:r>
              <a:rPr lang="en-US" sz="3000" dirty="0">
                <a:solidFill>
                  <a:srgbClr val="002060"/>
                </a:solidFill>
                <a:latin typeface="Arial" panose="020B0604020202020204" pitchFamily="34" charset="0"/>
                <a:cs typeface="Arial" panose="020B0604020202020204" pitchFamily="34" charset="0"/>
              </a:rPr>
              <a:t> what matters to older adults </a:t>
            </a:r>
          </a:p>
          <a:p>
            <a:pPr lvl="1"/>
            <a:r>
              <a:rPr lang="en-US" sz="3000" dirty="0">
                <a:solidFill>
                  <a:srgbClr val="002060"/>
                </a:solidFill>
                <a:latin typeface="Arial" panose="020B0604020202020204" pitchFamily="34" charset="0"/>
                <a:cs typeface="Arial" panose="020B0604020202020204" pitchFamily="34" charset="0"/>
              </a:rPr>
              <a:t>Universal outcomes (across conditions) </a:t>
            </a:r>
          </a:p>
          <a:p>
            <a:r>
              <a:rPr lang="en-US" sz="3200" b="1" dirty="0">
                <a:solidFill>
                  <a:srgbClr val="002060"/>
                </a:solidFill>
                <a:latin typeface="Arial" panose="020B0604020202020204" pitchFamily="34" charset="0"/>
                <a:cs typeface="Arial" panose="020B0604020202020204" pitchFamily="34" charset="0"/>
              </a:rPr>
              <a:t>S</a:t>
            </a:r>
            <a:r>
              <a:rPr 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implifies and focuses care (for patient &amp; 	health professionals) </a:t>
            </a:r>
          </a:p>
          <a:p>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Provide common targets for all health 	professionals</a:t>
            </a:r>
          </a:p>
          <a:p>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Built on strong evidence base </a:t>
            </a:r>
            <a:endParaRPr lang="en-US"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54106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ue circle with white text and blue circles&#10;&#10;Description automatically generated">
            <a:extLst>
              <a:ext uri="{FF2B5EF4-FFF2-40B4-BE49-F238E27FC236}">
                <a16:creationId xmlns:a16="http://schemas.microsoft.com/office/drawing/2014/main" id="{3C105130-F1AF-EDEC-BDFD-AE4F80702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502" y="0"/>
            <a:ext cx="7961337" cy="6858000"/>
          </a:xfrm>
          <a:prstGeom prst="rect">
            <a:avLst/>
          </a:prstGeom>
        </p:spPr>
      </p:pic>
      <p:sp>
        <p:nvSpPr>
          <p:cNvPr id="2" name="Title 1">
            <a:extLst>
              <a:ext uri="{FF2B5EF4-FFF2-40B4-BE49-F238E27FC236}">
                <a16:creationId xmlns:a16="http://schemas.microsoft.com/office/drawing/2014/main" id="{A2473C9C-363B-969D-981A-D98422DBED5A}"/>
              </a:ext>
            </a:extLst>
          </p:cNvPr>
          <p:cNvSpPr>
            <a:spLocks noGrp="1"/>
          </p:cNvSpPr>
          <p:nvPr>
            <p:ph type="title"/>
          </p:nvPr>
        </p:nvSpPr>
        <p:spPr>
          <a:xfrm>
            <a:off x="717551" y="0"/>
            <a:ext cx="10847916" cy="1066800"/>
          </a:xfrm>
        </p:spPr>
        <p:txBody>
          <a:bodyPr/>
          <a:lstStyle/>
          <a:p>
            <a:r>
              <a:rPr lang="en-US" sz="3600" dirty="0">
                <a:latin typeface="Arial" panose="020B0604020202020204" pitchFamily="34" charset="0"/>
                <a:cs typeface="Arial" panose="020B0604020202020204" pitchFamily="34" charset="0"/>
              </a:rPr>
              <a:t>Interrelationships among the 4Ms: Simplifies &amp; 	focuses care</a:t>
            </a:r>
          </a:p>
        </p:txBody>
      </p:sp>
      <p:sp>
        <p:nvSpPr>
          <p:cNvPr id="3" name="Content Placeholder 2">
            <a:extLst>
              <a:ext uri="{FF2B5EF4-FFF2-40B4-BE49-F238E27FC236}">
                <a16:creationId xmlns:a16="http://schemas.microsoft.com/office/drawing/2014/main" id="{74AF9135-194C-3D8B-1F51-5B2ED324A37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60762925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4AC1-1612-4947-B773-A2B5ACD8F7FD}"/>
              </a:ext>
            </a:extLst>
          </p:cNvPr>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Today I will…</a:t>
            </a:r>
          </a:p>
        </p:txBody>
      </p:sp>
      <p:sp>
        <p:nvSpPr>
          <p:cNvPr id="3" name="Content Placeholder 2">
            <a:extLst>
              <a:ext uri="{FF2B5EF4-FFF2-40B4-BE49-F238E27FC236}">
                <a16:creationId xmlns:a16="http://schemas.microsoft.com/office/drawing/2014/main" id="{C60EDB5E-4232-4C8B-ADD0-9249183F549E}"/>
              </a:ext>
            </a:extLst>
          </p:cNvPr>
          <p:cNvSpPr>
            <a:spLocks noGrp="1"/>
          </p:cNvSpPr>
          <p:nvPr>
            <p:ph idx="1"/>
          </p:nvPr>
        </p:nvSpPr>
        <p:spPr/>
        <p:txBody>
          <a:bodyPr/>
          <a:lstStyle/>
          <a:p>
            <a:r>
              <a:rPr lang="en-US" sz="3200" dirty="0">
                <a:solidFill>
                  <a:schemeClr val="accent6">
                    <a:lumMod val="75000"/>
                  </a:schemeClr>
                </a:solidFill>
                <a:latin typeface="Arial" panose="020B0604020202020204" pitchFamily="34" charset="0"/>
                <a:cs typeface="Arial" panose="020B0604020202020204" pitchFamily="34" charset="0"/>
              </a:rPr>
              <a:t>Describe what the Age Friendly Health System initiative 	is and why it matters - particularly for persons with 	multiple chronic conditions (MCCs), care partners, &amp; 	health professionals</a:t>
            </a:r>
          </a:p>
          <a:p>
            <a:r>
              <a:rPr lang="en-US" sz="3200" dirty="0">
                <a:solidFill>
                  <a:schemeClr val="accent6">
                    <a:lumMod val="75000"/>
                  </a:schemeClr>
                </a:solidFill>
                <a:latin typeface="Arial" panose="020B0604020202020204" pitchFamily="34" charset="0"/>
                <a:cs typeface="Arial" panose="020B0604020202020204" pitchFamily="34" charset="0"/>
              </a:rPr>
              <a:t>Present the what, why, and how of the 4Ms </a:t>
            </a:r>
          </a:p>
          <a:p>
            <a:r>
              <a:rPr lang="en-US" sz="3200" dirty="0">
                <a:solidFill>
                  <a:schemeClr val="accent6">
                    <a:lumMod val="75000"/>
                  </a:schemeClr>
                </a:solidFill>
                <a:latin typeface="Arial" panose="020B0604020202020204" pitchFamily="34" charset="0"/>
                <a:cs typeface="Arial" panose="020B0604020202020204" pitchFamily="34" charset="0"/>
              </a:rPr>
              <a:t>Discuss how the 4Ms work in practice</a:t>
            </a:r>
          </a:p>
          <a:p>
            <a:r>
              <a:rPr lang="en-US" sz="3200" dirty="0">
                <a:solidFill>
                  <a:schemeClr val="accent6">
                    <a:lumMod val="75000"/>
                  </a:schemeClr>
                </a:solidFill>
                <a:latin typeface="Arial" panose="020B0604020202020204" pitchFamily="34" charset="0"/>
                <a:cs typeface="Arial" panose="020B0604020202020204" pitchFamily="34" charset="0"/>
              </a:rPr>
              <a:t>Suggest how to get started</a:t>
            </a:r>
          </a:p>
        </p:txBody>
      </p:sp>
    </p:spTree>
    <p:extLst>
      <p:ext uri="{BB962C8B-B14F-4D97-AF65-F5344CB8AC3E}">
        <p14:creationId xmlns:p14="http://schemas.microsoft.com/office/powerpoint/2010/main" val="365474776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B035A2-F864-4D22-9B32-A6160F7DD369}"/>
              </a:ext>
            </a:extLst>
          </p:cNvPr>
          <p:cNvPicPr>
            <a:picLocks noChangeAspect="1"/>
          </p:cNvPicPr>
          <p:nvPr/>
        </p:nvPicPr>
        <p:blipFill rotWithShape="1">
          <a:blip r:embed="rId3"/>
          <a:srcRect t="4609" b="2539"/>
          <a:stretch/>
        </p:blipFill>
        <p:spPr>
          <a:xfrm>
            <a:off x="8763364" y="1531814"/>
            <a:ext cx="3161980" cy="3200400"/>
          </a:xfrm>
          <a:prstGeom prst="rect">
            <a:avLst/>
          </a:prstGeom>
        </p:spPr>
      </p:pic>
      <p:sp>
        <p:nvSpPr>
          <p:cNvPr id="2" name="Title 1">
            <a:extLst>
              <a:ext uri="{FF2B5EF4-FFF2-40B4-BE49-F238E27FC236}">
                <a16:creationId xmlns:a16="http://schemas.microsoft.com/office/drawing/2014/main" id="{67ADE3F2-4AD7-4C5B-B0DF-0081FE34481C}"/>
              </a:ext>
            </a:extLst>
          </p:cNvPr>
          <p:cNvSpPr>
            <a:spLocks noGrp="1"/>
          </p:cNvSpPr>
          <p:nvPr>
            <p:ph type="title"/>
          </p:nvPr>
        </p:nvSpPr>
        <p:spPr>
          <a:xfrm>
            <a:off x="266657" y="1"/>
            <a:ext cx="11852692" cy="1307808"/>
          </a:xfrm>
        </p:spPr>
        <p:txBody>
          <a:bodyPr>
            <a:normAutofit fontScale="90000"/>
          </a:bodyPr>
          <a:lstStyle/>
          <a:p>
            <a:r>
              <a:rPr lang="en-US" sz="4267" dirty="0">
                <a:latin typeface="Arial" panose="020B0604020202020204" pitchFamily="34" charset="0"/>
                <a:cs typeface="Arial" panose="020B0604020202020204" pitchFamily="34" charset="0"/>
              </a:rPr>
              <a:t>How 4Ms address challenges in care of older adults</a:t>
            </a:r>
          </a:p>
        </p:txBody>
      </p:sp>
      <p:sp>
        <p:nvSpPr>
          <p:cNvPr id="3" name="Content Placeholder 2">
            <a:extLst>
              <a:ext uri="{FF2B5EF4-FFF2-40B4-BE49-F238E27FC236}">
                <a16:creationId xmlns:a16="http://schemas.microsoft.com/office/drawing/2014/main" id="{3214C9E7-B877-4AAE-8704-A38EE129E96A}"/>
              </a:ext>
            </a:extLst>
          </p:cNvPr>
          <p:cNvSpPr>
            <a:spLocks noGrp="1"/>
          </p:cNvSpPr>
          <p:nvPr>
            <p:ph idx="1"/>
          </p:nvPr>
        </p:nvSpPr>
        <p:spPr>
          <a:xfrm>
            <a:off x="266656" y="1307808"/>
            <a:ext cx="8853696" cy="4993239"/>
          </a:xfrm>
        </p:spPr>
        <p:txBody>
          <a:bodyPr>
            <a:noAutofit/>
          </a:bodyPr>
          <a:lstStyle/>
          <a:p>
            <a:r>
              <a:rPr lang="en-US" sz="3200" dirty="0">
                <a:solidFill>
                  <a:srgbClr val="002060"/>
                </a:solidFill>
                <a:latin typeface="Arial" panose="020B0604020202020204" pitchFamily="34" charset="0"/>
                <a:cs typeface="Arial" panose="020B0604020202020204" pitchFamily="34" charset="0"/>
              </a:rPr>
              <a:t>Represent </a:t>
            </a:r>
          </a:p>
          <a:p>
            <a:pPr lvl="1"/>
            <a:r>
              <a:rPr lang="en-US" sz="3000" dirty="0">
                <a:solidFill>
                  <a:srgbClr val="002060"/>
                </a:solidFill>
                <a:latin typeface="Arial" panose="020B0604020202020204" pitchFamily="34" charset="0"/>
                <a:cs typeface="Arial" panose="020B0604020202020204" pitchFamily="34" charset="0"/>
              </a:rPr>
              <a:t>what matters to older adults &amp; universal outcomes (across conditions) </a:t>
            </a:r>
          </a:p>
          <a:p>
            <a:r>
              <a:rPr lang="en-US" sz="3200" dirty="0">
                <a:solidFill>
                  <a:srgbClr val="002060"/>
                </a:solidFill>
                <a:latin typeface="Arial" panose="020B0604020202020204" pitchFamily="34" charset="0"/>
                <a:cs typeface="Arial" panose="020B0604020202020204" pitchFamily="34" charset="0"/>
              </a:rPr>
              <a:t>S</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implifies and focuses care (for patient &amp; 	health professionals) </a:t>
            </a:r>
          </a:p>
          <a:p>
            <a:r>
              <a:rPr 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Provide common targets for all health 	professionals </a:t>
            </a:r>
          </a:p>
          <a:p>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Built on strong evidence base </a:t>
            </a:r>
            <a:endParaRPr lang="en-US"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64743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70B1-2375-47C9-AB41-3CE600EE9D3E}"/>
              </a:ext>
            </a:extLst>
          </p:cNvPr>
          <p:cNvSpPr>
            <a:spLocks noGrp="1"/>
          </p:cNvSpPr>
          <p:nvPr>
            <p:ph type="title"/>
          </p:nvPr>
        </p:nvSpPr>
        <p:spPr>
          <a:xfrm>
            <a:off x="406400" y="144583"/>
            <a:ext cx="10947398" cy="879405"/>
          </a:xfrm>
        </p:spPr>
        <p:txBody>
          <a:bodyPr>
            <a:noAutofit/>
          </a:bodyPr>
          <a:lstStyle/>
          <a:p>
            <a:pPr algn="ctr"/>
            <a:r>
              <a:rPr lang="en-US" sz="4000" dirty="0">
                <a:latin typeface="Arial" panose="020B0604020202020204" pitchFamily="34" charset="0"/>
                <a:cs typeface="Arial" panose="020B0604020202020204" pitchFamily="34" charset="0"/>
              </a:rPr>
              <a:t>4Ms: Common target for all health professionals</a:t>
            </a:r>
          </a:p>
        </p:txBody>
      </p:sp>
      <p:grpSp>
        <p:nvGrpSpPr>
          <p:cNvPr id="84" name="Group 83">
            <a:extLst>
              <a:ext uri="{FF2B5EF4-FFF2-40B4-BE49-F238E27FC236}">
                <a16:creationId xmlns:a16="http://schemas.microsoft.com/office/drawing/2014/main" id="{3D4CCAC8-2D11-4020-913F-922FC65662A5}"/>
              </a:ext>
            </a:extLst>
          </p:cNvPr>
          <p:cNvGrpSpPr/>
          <p:nvPr/>
        </p:nvGrpSpPr>
        <p:grpSpPr>
          <a:xfrm>
            <a:off x="1937895" y="1342900"/>
            <a:ext cx="7884407" cy="5139967"/>
            <a:chOff x="2335469" y="797598"/>
            <a:chExt cx="7990941" cy="5683545"/>
          </a:xfrm>
        </p:grpSpPr>
        <p:cxnSp>
          <p:nvCxnSpPr>
            <p:cNvPr id="23" name="Straight Arrow Connector 22">
              <a:extLst>
                <a:ext uri="{FF2B5EF4-FFF2-40B4-BE49-F238E27FC236}">
                  <a16:creationId xmlns:a16="http://schemas.microsoft.com/office/drawing/2014/main" id="{55B8273F-E57F-4F93-B299-A71200628DC6}"/>
                </a:ext>
              </a:extLst>
            </p:cNvPr>
            <p:cNvCxnSpPr>
              <a:cxnSpLocks/>
            </p:cNvCxnSpPr>
            <p:nvPr/>
          </p:nvCxnSpPr>
          <p:spPr>
            <a:xfrm flipH="1">
              <a:off x="6561928" y="1908946"/>
              <a:ext cx="99044" cy="182880"/>
            </a:xfrm>
            <a:prstGeom prst="straightConnector1">
              <a:avLst/>
            </a:prstGeom>
            <a:ln w="38100">
              <a:solidFill>
                <a:schemeClr val="accent5">
                  <a:lumMod val="20000"/>
                  <a:lumOff val="80000"/>
                </a:schemeClr>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41B0F14B-9008-464D-B96F-442E0B2FCD9E}"/>
                </a:ext>
              </a:extLst>
            </p:cNvPr>
            <p:cNvSpPr/>
            <p:nvPr/>
          </p:nvSpPr>
          <p:spPr>
            <a:xfrm>
              <a:off x="4197646" y="2064719"/>
              <a:ext cx="3647932" cy="3378025"/>
            </a:xfrm>
            <a:prstGeom prst="ellipse">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8" name="Oval 7">
              <a:extLst>
                <a:ext uri="{FF2B5EF4-FFF2-40B4-BE49-F238E27FC236}">
                  <a16:creationId xmlns:a16="http://schemas.microsoft.com/office/drawing/2014/main" id="{22A333E1-702F-4974-AE04-CA7D9FD73A01}"/>
                </a:ext>
              </a:extLst>
            </p:cNvPr>
            <p:cNvSpPr/>
            <p:nvPr/>
          </p:nvSpPr>
          <p:spPr>
            <a:xfrm>
              <a:off x="2576579" y="2005581"/>
              <a:ext cx="1568865" cy="1209835"/>
            </a:xfrm>
            <a:prstGeom prst="ellipse">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cxnSp>
          <p:nvCxnSpPr>
            <p:cNvPr id="10" name="Straight Arrow Connector 9">
              <a:extLst>
                <a:ext uri="{FF2B5EF4-FFF2-40B4-BE49-F238E27FC236}">
                  <a16:creationId xmlns:a16="http://schemas.microsoft.com/office/drawing/2014/main" id="{CA8079C9-BE77-4BE2-A035-355B9BA788D7}"/>
                </a:ext>
              </a:extLst>
            </p:cNvPr>
            <p:cNvCxnSpPr/>
            <p:nvPr/>
          </p:nvCxnSpPr>
          <p:spPr>
            <a:xfrm>
              <a:off x="4082706" y="2862191"/>
              <a:ext cx="274320" cy="91440"/>
            </a:xfrm>
            <a:prstGeom prst="straightConnector1">
              <a:avLst/>
            </a:prstGeom>
            <a:ln w="38100">
              <a:solidFill>
                <a:srgbClr val="00206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BF95B9-2C31-4344-8BC1-5EC2BB2C8144}"/>
                </a:ext>
              </a:extLst>
            </p:cNvPr>
            <p:cNvSpPr txBox="1"/>
            <p:nvPr/>
          </p:nvSpPr>
          <p:spPr>
            <a:xfrm>
              <a:off x="2739606" y="2307013"/>
              <a:ext cx="1129473" cy="6466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SW</a:t>
              </a:r>
            </a:p>
          </p:txBody>
        </p:sp>
        <p:sp>
          <p:nvSpPr>
            <p:cNvPr id="12" name="Oval 11">
              <a:extLst>
                <a:ext uri="{FF2B5EF4-FFF2-40B4-BE49-F238E27FC236}">
                  <a16:creationId xmlns:a16="http://schemas.microsoft.com/office/drawing/2014/main" id="{204B451E-4AFA-45BE-95FD-766FAB3C24F4}"/>
                </a:ext>
              </a:extLst>
            </p:cNvPr>
            <p:cNvSpPr/>
            <p:nvPr/>
          </p:nvSpPr>
          <p:spPr>
            <a:xfrm>
              <a:off x="3869079" y="797599"/>
              <a:ext cx="1631034" cy="1209835"/>
            </a:xfrm>
            <a:prstGeom prst="ellipse">
              <a:avLst/>
            </a:prstGeom>
            <a:noFill/>
            <a:ln w="38100">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Georgia"/>
                <a:ea typeface="+mn-ea"/>
                <a:cs typeface="+mn-cs"/>
              </a:endParaRPr>
            </a:p>
          </p:txBody>
        </p:sp>
        <p:cxnSp>
          <p:nvCxnSpPr>
            <p:cNvPr id="13" name="Straight Arrow Connector 12">
              <a:extLst>
                <a:ext uri="{FF2B5EF4-FFF2-40B4-BE49-F238E27FC236}">
                  <a16:creationId xmlns:a16="http://schemas.microsoft.com/office/drawing/2014/main" id="{265E187E-7572-444B-9AC6-0F2F88230CAF}"/>
                </a:ext>
              </a:extLst>
            </p:cNvPr>
            <p:cNvCxnSpPr>
              <a:cxnSpLocks/>
            </p:cNvCxnSpPr>
            <p:nvPr/>
          </p:nvCxnSpPr>
          <p:spPr>
            <a:xfrm>
              <a:off x="5064849" y="1990112"/>
              <a:ext cx="203350" cy="218368"/>
            </a:xfrm>
            <a:prstGeom prst="straightConnector1">
              <a:avLst/>
            </a:prstGeom>
            <a:ln w="38100">
              <a:solidFill>
                <a:srgbClr val="0070C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8E4FFFB-3C2F-40CB-B024-062A1869C81B}"/>
                </a:ext>
              </a:extLst>
            </p:cNvPr>
            <p:cNvSpPr txBox="1"/>
            <p:nvPr/>
          </p:nvSpPr>
          <p:spPr>
            <a:xfrm>
              <a:off x="3844097" y="1065304"/>
              <a:ext cx="1639502" cy="5894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PT/OT</a:t>
              </a:r>
            </a:p>
          </p:txBody>
        </p:sp>
        <p:sp>
          <p:nvSpPr>
            <p:cNvPr id="19" name="TextBox 18">
              <a:extLst>
                <a:ext uri="{FF2B5EF4-FFF2-40B4-BE49-F238E27FC236}">
                  <a16:creationId xmlns:a16="http://schemas.microsoft.com/office/drawing/2014/main" id="{9BB067BB-054B-403C-95DC-E02B881D6D1C}"/>
                </a:ext>
              </a:extLst>
            </p:cNvPr>
            <p:cNvSpPr txBox="1"/>
            <p:nvPr/>
          </p:nvSpPr>
          <p:spPr>
            <a:xfrm>
              <a:off x="5458615" y="821424"/>
              <a:ext cx="1202358" cy="37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eorgia"/>
                <a:ea typeface="+mn-ea"/>
                <a:cs typeface="+mn-cs"/>
              </a:endParaRPr>
            </a:p>
          </p:txBody>
        </p:sp>
        <p:sp>
          <p:nvSpPr>
            <p:cNvPr id="22" name="Oval 21">
              <a:extLst>
                <a:ext uri="{FF2B5EF4-FFF2-40B4-BE49-F238E27FC236}">
                  <a16:creationId xmlns:a16="http://schemas.microsoft.com/office/drawing/2014/main" id="{D90A4D8F-CB40-4117-BBE5-959812BCD3F0}"/>
                </a:ext>
              </a:extLst>
            </p:cNvPr>
            <p:cNvSpPr/>
            <p:nvPr/>
          </p:nvSpPr>
          <p:spPr>
            <a:xfrm>
              <a:off x="6140024" y="797598"/>
              <a:ext cx="1684103" cy="1111347"/>
            </a:xfrm>
            <a:prstGeom prst="ellipse">
              <a:avLst/>
            </a:prstGeom>
            <a:noFill/>
            <a:ln w="38100">
              <a:solidFill>
                <a:schemeClr val="accent5">
                  <a:lumMod val="20000"/>
                  <a:lumOff val="8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24" name="TextBox 23">
              <a:extLst>
                <a:ext uri="{FF2B5EF4-FFF2-40B4-BE49-F238E27FC236}">
                  <a16:creationId xmlns:a16="http://schemas.microsoft.com/office/drawing/2014/main" id="{A297E0F6-2B0B-4D22-A1D2-0420B06D501D}"/>
                </a:ext>
              </a:extLst>
            </p:cNvPr>
            <p:cNvSpPr txBox="1"/>
            <p:nvPr/>
          </p:nvSpPr>
          <p:spPr>
            <a:xfrm>
              <a:off x="6140024" y="972307"/>
              <a:ext cx="1502877" cy="5894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Nurse</a:t>
              </a:r>
            </a:p>
          </p:txBody>
        </p:sp>
        <p:sp>
          <p:nvSpPr>
            <p:cNvPr id="26" name="Oval 25">
              <a:extLst>
                <a:ext uri="{FF2B5EF4-FFF2-40B4-BE49-F238E27FC236}">
                  <a16:creationId xmlns:a16="http://schemas.microsoft.com/office/drawing/2014/main" id="{5C4008C3-913F-441C-A49D-0250E1D9FDF5}"/>
                </a:ext>
              </a:extLst>
            </p:cNvPr>
            <p:cNvSpPr/>
            <p:nvPr/>
          </p:nvSpPr>
          <p:spPr>
            <a:xfrm>
              <a:off x="7687557" y="1771867"/>
              <a:ext cx="1677170" cy="1209835"/>
            </a:xfrm>
            <a:prstGeom prst="ellipse">
              <a:avLst/>
            </a:prstGeom>
            <a:noFill/>
            <a:ln w="38100">
              <a:solidFill>
                <a:schemeClr val="accent4">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cxnSp>
          <p:nvCxnSpPr>
            <p:cNvPr id="27" name="Straight Arrow Connector 26">
              <a:extLst>
                <a:ext uri="{FF2B5EF4-FFF2-40B4-BE49-F238E27FC236}">
                  <a16:creationId xmlns:a16="http://schemas.microsoft.com/office/drawing/2014/main" id="{B630158D-0FD4-4F4A-836B-ED53D7E01E32}"/>
                </a:ext>
              </a:extLst>
            </p:cNvPr>
            <p:cNvCxnSpPr>
              <a:cxnSpLocks/>
            </p:cNvCxnSpPr>
            <p:nvPr/>
          </p:nvCxnSpPr>
          <p:spPr>
            <a:xfrm flipH="1">
              <a:off x="7655268" y="2790365"/>
              <a:ext cx="168860" cy="116746"/>
            </a:xfrm>
            <a:prstGeom prst="straightConnector1">
              <a:avLst/>
            </a:prstGeom>
            <a:ln w="38100">
              <a:solidFill>
                <a:schemeClr val="accent4">
                  <a:lumMod val="60000"/>
                  <a:lumOff val="40000"/>
                </a:schemeClr>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17EF850-EE46-400A-B157-8EF0913E949B}"/>
                </a:ext>
              </a:extLst>
            </p:cNvPr>
            <p:cNvSpPr txBox="1"/>
            <p:nvPr/>
          </p:nvSpPr>
          <p:spPr>
            <a:xfrm>
              <a:off x="7655268" y="2054290"/>
              <a:ext cx="1819910" cy="5894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Dietitian</a:t>
              </a:r>
            </a:p>
          </p:txBody>
        </p:sp>
        <p:sp>
          <p:nvSpPr>
            <p:cNvPr id="30" name="Oval 29">
              <a:extLst>
                <a:ext uri="{FF2B5EF4-FFF2-40B4-BE49-F238E27FC236}">
                  <a16:creationId xmlns:a16="http://schemas.microsoft.com/office/drawing/2014/main" id="{A3405BD6-10C3-4974-A0EE-7CB2DE620CD5}"/>
                </a:ext>
              </a:extLst>
            </p:cNvPr>
            <p:cNvSpPr/>
            <p:nvPr/>
          </p:nvSpPr>
          <p:spPr>
            <a:xfrm>
              <a:off x="8096385" y="3552360"/>
              <a:ext cx="2154612" cy="1209835"/>
            </a:xfrm>
            <a:prstGeom prst="ellipse">
              <a:avLst/>
            </a:prstGeom>
            <a:noFill/>
            <a:ln w="38100">
              <a:solidFill>
                <a:srgbClr val="FFC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cxnSp>
          <p:nvCxnSpPr>
            <p:cNvPr id="31" name="Straight Arrow Connector 30">
              <a:extLst>
                <a:ext uri="{FF2B5EF4-FFF2-40B4-BE49-F238E27FC236}">
                  <a16:creationId xmlns:a16="http://schemas.microsoft.com/office/drawing/2014/main" id="{64B590A9-396B-42FB-8A29-7BD6316096C0}"/>
                </a:ext>
              </a:extLst>
            </p:cNvPr>
            <p:cNvCxnSpPr>
              <a:cxnSpLocks/>
            </p:cNvCxnSpPr>
            <p:nvPr/>
          </p:nvCxnSpPr>
          <p:spPr>
            <a:xfrm flipH="1">
              <a:off x="7832326" y="4187107"/>
              <a:ext cx="263415" cy="15602"/>
            </a:xfrm>
            <a:prstGeom prst="straightConnector1">
              <a:avLst/>
            </a:prstGeom>
            <a:ln w="38100">
              <a:solidFill>
                <a:srgbClr val="FFC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078C78-37D6-47DA-AEDD-2E4E1C1E7566}"/>
                </a:ext>
              </a:extLst>
            </p:cNvPr>
            <p:cNvSpPr txBox="1"/>
            <p:nvPr/>
          </p:nvSpPr>
          <p:spPr>
            <a:xfrm>
              <a:off x="8020972" y="3821391"/>
              <a:ext cx="2305438" cy="5894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Pharmacist</a:t>
              </a:r>
            </a:p>
          </p:txBody>
        </p:sp>
        <p:sp>
          <p:nvSpPr>
            <p:cNvPr id="37" name="TextBox 36">
              <a:extLst>
                <a:ext uri="{FF2B5EF4-FFF2-40B4-BE49-F238E27FC236}">
                  <a16:creationId xmlns:a16="http://schemas.microsoft.com/office/drawing/2014/main" id="{A9657138-D025-4241-A6C1-2EAFC259C8B0}"/>
                </a:ext>
              </a:extLst>
            </p:cNvPr>
            <p:cNvSpPr txBox="1"/>
            <p:nvPr/>
          </p:nvSpPr>
          <p:spPr>
            <a:xfrm>
              <a:off x="7333521" y="5208549"/>
              <a:ext cx="1555121" cy="465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F3BC74ED-254F-432E-8651-89799BB38F71}"/>
                </a:ext>
              </a:extLst>
            </p:cNvPr>
            <p:cNvSpPr txBox="1"/>
            <p:nvPr/>
          </p:nvSpPr>
          <p:spPr>
            <a:xfrm>
              <a:off x="5760555" y="5166960"/>
              <a:ext cx="4171890" cy="11911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Georgia"/>
                  <a:ea typeface="+mn-ea"/>
                  <a:cs typeface="+mn-cs"/>
                </a:rPr>
                <a:t> </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Coordinator</a:t>
              </a:r>
            </a:p>
          </p:txBody>
        </p:sp>
        <p:cxnSp>
          <p:nvCxnSpPr>
            <p:cNvPr id="48" name="Straight Arrow Connector 47">
              <a:extLst>
                <a:ext uri="{FF2B5EF4-FFF2-40B4-BE49-F238E27FC236}">
                  <a16:creationId xmlns:a16="http://schemas.microsoft.com/office/drawing/2014/main" id="{54922F16-5B96-4E38-9169-94BE54994F66}"/>
                </a:ext>
              </a:extLst>
            </p:cNvPr>
            <p:cNvCxnSpPr>
              <a:cxnSpLocks/>
            </p:cNvCxnSpPr>
            <p:nvPr/>
          </p:nvCxnSpPr>
          <p:spPr>
            <a:xfrm flipH="1" flipV="1">
              <a:off x="7131775" y="5144118"/>
              <a:ext cx="201747" cy="159575"/>
            </a:xfrm>
            <a:prstGeom prst="straightConnector1">
              <a:avLst/>
            </a:prstGeom>
            <a:ln w="38100">
              <a:solidFill>
                <a:srgbClr val="00206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B45A1233-317D-4A1F-B559-21DF83538B3C}"/>
                </a:ext>
              </a:extLst>
            </p:cNvPr>
            <p:cNvSpPr/>
            <p:nvPr/>
          </p:nvSpPr>
          <p:spPr>
            <a:xfrm>
              <a:off x="6603942" y="5241103"/>
              <a:ext cx="2569748" cy="1240040"/>
            </a:xfrm>
            <a:prstGeom prst="ellipse">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61" name="Oval 60">
              <a:extLst>
                <a:ext uri="{FF2B5EF4-FFF2-40B4-BE49-F238E27FC236}">
                  <a16:creationId xmlns:a16="http://schemas.microsoft.com/office/drawing/2014/main" id="{EC033F06-FDF7-4DA0-B7E7-57707246122E}"/>
                </a:ext>
              </a:extLst>
            </p:cNvPr>
            <p:cNvSpPr/>
            <p:nvPr/>
          </p:nvSpPr>
          <p:spPr>
            <a:xfrm>
              <a:off x="3499853" y="5209582"/>
              <a:ext cx="1620317" cy="1209835"/>
            </a:xfrm>
            <a:prstGeom prst="ellipse">
              <a:avLst/>
            </a:prstGeom>
            <a:noFill/>
            <a:ln w="38100">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cxnSp>
          <p:nvCxnSpPr>
            <p:cNvPr id="62" name="Straight Arrow Connector 61">
              <a:extLst>
                <a:ext uri="{FF2B5EF4-FFF2-40B4-BE49-F238E27FC236}">
                  <a16:creationId xmlns:a16="http://schemas.microsoft.com/office/drawing/2014/main" id="{A86872FE-E672-40EE-97D5-999AB1A7AEDF}"/>
                </a:ext>
              </a:extLst>
            </p:cNvPr>
            <p:cNvCxnSpPr>
              <a:cxnSpLocks/>
            </p:cNvCxnSpPr>
            <p:nvPr/>
          </p:nvCxnSpPr>
          <p:spPr>
            <a:xfrm flipV="1">
              <a:off x="4805447" y="5133409"/>
              <a:ext cx="214294" cy="170283"/>
            </a:xfrm>
            <a:prstGeom prst="straightConnector1">
              <a:avLst/>
            </a:prstGeom>
            <a:ln w="38100">
              <a:solidFill>
                <a:srgbClr val="0070C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CCD60F32-0EBE-4FD2-8A2F-E553E2CF0CD9}"/>
                </a:ext>
              </a:extLst>
            </p:cNvPr>
            <p:cNvSpPr/>
            <p:nvPr/>
          </p:nvSpPr>
          <p:spPr>
            <a:xfrm>
              <a:off x="2335469" y="3659868"/>
              <a:ext cx="1602817" cy="1209835"/>
            </a:xfrm>
            <a:prstGeom prst="ellipse">
              <a:avLst/>
            </a:prstGeom>
            <a:noFill/>
            <a:ln w="38100">
              <a:solidFill>
                <a:schemeClr val="accent1">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cxnSp>
          <p:nvCxnSpPr>
            <p:cNvPr id="71" name="Straight Arrow Connector 70">
              <a:extLst>
                <a:ext uri="{FF2B5EF4-FFF2-40B4-BE49-F238E27FC236}">
                  <a16:creationId xmlns:a16="http://schemas.microsoft.com/office/drawing/2014/main" id="{759025A8-04D1-4F3D-9D6E-C6A95FCAC733}"/>
                </a:ext>
              </a:extLst>
            </p:cNvPr>
            <p:cNvCxnSpPr>
              <a:cxnSpLocks/>
            </p:cNvCxnSpPr>
            <p:nvPr/>
          </p:nvCxnSpPr>
          <p:spPr>
            <a:xfrm>
              <a:off x="3938287" y="4278529"/>
              <a:ext cx="312641" cy="0"/>
            </a:xfrm>
            <a:prstGeom prst="straightConnector1">
              <a:avLst/>
            </a:prstGeom>
            <a:ln w="38100">
              <a:solidFill>
                <a:schemeClr val="accent1">
                  <a:lumMod val="60000"/>
                  <a:lumOff val="40000"/>
                </a:schemeClr>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846D1D70-D8FC-434B-8892-DAE92E3BB46B}"/>
                </a:ext>
              </a:extLst>
            </p:cNvPr>
            <p:cNvSpPr txBox="1"/>
            <p:nvPr/>
          </p:nvSpPr>
          <p:spPr>
            <a:xfrm>
              <a:off x="2576579" y="3917753"/>
              <a:ext cx="1110000" cy="6466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PCP</a:t>
              </a:r>
            </a:p>
          </p:txBody>
        </p:sp>
      </p:grpSp>
      <p:sp>
        <p:nvSpPr>
          <p:cNvPr id="85" name="TextBox 84">
            <a:extLst>
              <a:ext uri="{FF2B5EF4-FFF2-40B4-BE49-F238E27FC236}">
                <a16:creationId xmlns:a16="http://schemas.microsoft.com/office/drawing/2014/main" id="{A0632EC7-9BE2-4B45-9C67-B6B3DEBBA343}"/>
              </a:ext>
            </a:extLst>
          </p:cNvPr>
          <p:cNvSpPr txBox="1"/>
          <p:nvPr/>
        </p:nvSpPr>
        <p:spPr>
          <a:xfrm>
            <a:off x="4221703" y="2720920"/>
            <a:ext cx="264612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Georgia"/>
                <a:ea typeface="+mn-ea"/>
                <a:cs typeface="+mn-cs"/>
              </a:rPr>
              <a:t>What Matters </a:t>
            </a:r>
          </a:p>
        </p:txBody>
      </p:sp>
      <p:sp>
        <p:nvSpPr>
          <p:cNvPr id="42" name="TextBox 41">
            <a:extLst>
              <a:ext uri="{FF2B5EF4-FFF2-40B4-BE49-F238E27FC236}">
                <a16:creationId xmlns:a16="http://schemas.microsoft.com/office/drawing/2014/main" id="{65D2386F-786E-4A11-AA27-96C3AF5639C2}"/>
              </a:ext>
            </a:extLst>
          </p:cNvPr>
          <p:cNvSpPr txBox="1"/>
          <p:nvPr/>
        </p:nvSpPr>
        <p:spPr>
          <a:xfrm>
            <a:off x="2781125" y="5539151"/>
            <a:ext cx="21298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specialist</a:t>
            </a:r>
          </a:p>
        </p:txBody>
      </p:sp>
      <p:sp>
        <p:nvSpPr>
          <p:cNvPr id="33" name="TextBox 32">
            <a:extLst>
              <a:ext uri="{FF2B5EF4-FFF2-40B4-BE49-F238E27FC236}">
                <a16:creationId xmlns:a16="http://schemas.microsoft.com/office/drawing/2014/main" id="{FAA2EC07-C4F6-4E7C-9D38-4184B878FAD8}"/>
              </a:ext>
            </a:extLst>
          </p:cNvPr>
          <p:cNvSpPr txBox="1"/>
          <p:nvPr/>
        </p:nvSpPr>
        <p:spPr>
          <a:xfrm>
            <a:off x="3730123" y="2628275"/>
            <a:ext cx="3963362" cy="243143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292E71"/>
              </a:solidFill>
              <a:effectLst/>
              <a:uLnTx/>
              <a:uFillTx/>
              <a:latin typeface="Gill Sans"/>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292E71"/>
              </a:solidFill>
              <a:effectLst/>
              <a:uLnTx/>
              <a:uFillTx/>
              <a:latin typeface="Gill Sans"/>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292E71"/>
                </a:solidFill>
                <a:latin typeface="Gill Sans"/>
                <a:cs typeface="Arial" panose="020B0604020202020204" pitchFamily="34" charset="0"/>
              </a:rPr>
              <a:t>medications, mentation,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292E71"/>
                </a:solidFill>
                <a:latin typeface="Gill Sans"/>
                <a:cs typeface="Arial" panose="020B0604020202020204" pitchFamily="34" charset="0"/>
              </a:rPr>
              <a:t>mobility </a:t>
            </a:r>
            <a:endParaRPr kumimoji="0" lang="en-US" sz="3200" b="1" i="1" u="none" strike="noStrike" kern="1200" cap="none" spc="0" normalizeH="0" baseline="0" noProof="0" dirty="0">
              <a:ln>
                <a:noFill/>
              </a:ln>
              <a:solidFill>
                <a:srgbClr val="292E71"/>
              </a:solidFill>
              <a:effectLst/>
              <a:uLnTx/>
              <a:uFillTx/>
              <a:latin typeface="Gill Sans"/>
              <a:ea typeface="+mn-ea"/>
              <a:cs typeface="Arial" panose="020B0604020202020204" pitchFamily="34" charset="0"/>
            </a:endParaRPr>
          </a:p>
        </p:txBody>
      </p:sp>
    </p:spTree>
    <p:extLst>
      <p:ext uri="{BB962C8B-B14F-4D97-AF65-F5344CB8AC3E}">
        <p14:creationId xmlns:p14="http://schemas.microsoft.com/office/powerpoint/2010/main" val="2036626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B035A2-F864-4D22-9B32-A6160F7DD369}"/>
              </a:ext>
            </a:extLst>
          </p:cNvPr>
          <p:cNvPicPr>
            <a:picLocks noChangeAspect="1"/>
          </p:cNvPicPr>
          <p:nvPr/>
        </p:nvPicPr>
        <p:blipFill rotWithShape="1">
          <a:blip r:embed="rId3"/>
          <a:srcRect t="4609" b="2539"/>
          <a:stretch/>
        </p:blipFill>
        <p:spPr>
          <a:xfrm>
            <a:off x="8763364" y="1531814"/>
            <a:ext cx="3161980" cy="3200400"/>
          </a:xfrm>
          <a:prstGeom prst="rect">
            <a:avLst/>
          </a:prstGeom>
        </p:spPr>
      </p:pic>
      <p:sp>
        <p:nvSpPr>
          <p:cNvPr id="2" name="Title 1">
            <a:extLst>
              <a:ext uri="{FF2B5EF4-FFF2-40B4-BE49-F238E27FC236}">
                <a16:creationId xmlns:a16="http://schemas.microsoft.com/office/drawing/2014/main" id="{67ADE3F2-4AD7-4C5B-B0DF-0081FE34481C}"/>
              </a:ext>
            </a:extLst>
          </p:cNvPr>
          <p:cNvSpPr>
            <a:spLocks noGrp="1"/>
          </p:cNvSpPr>
          <p:nvPr>
            <p:ph type="title"/>
          </p:nvPr>
        </p:nvSpPr>
        <p:spPr>
          <a:xfrm>
            <a:off x="683393" y="1"/>
            <a:ext cx="11435955" cy="1307808"/>
          </a:xfrm>
        </p:spPr>
        <p:txBody>
          <a:bodyPr>
            <a:normAutofit fontScale="90000"/>
          </a:bodyPr>
          <a:lstStyle/>
          <a:p>
            <a:r>
              <a:rPr lang="en-US" sz="4267" dirty="0">
                <a:latin typeface="Arial" panose="020B0604020202020204" pitchFamily="34" charset="0"/>
                <a:cs typeface="Arial" panose="020B0604020202020204" pitchFamily="34" charset="0"/>
              </a:rPr>
              <a:t>How 4Ms address challenges in care of older adults</a:t>
            </a:r>
          </a:p>
        </p:txBody>
      </p:sp>
      <p:sp>
        <p:nvSpPr>
          <p:cNvPr id="3" name="Content Placeholder 2">
            <a:extLst>
              <a:ext uri="{FF2B5EF4-FFF2-40B4-BE49-F238E27FC236}">
                <a16:creationId xmlns:a16="http://schemas.microsoft.com/office/drawing/2014/main" id="{3214C9E7-B877-4AAE-8704-A38EE129E96A}"/>
              </a:ext>
            </a:extLst>
          </p:cNvPr>
          <p:cNvSpPr>
            <a:spLocks noGrp="1"/>
          </p:cNvSpPr>
          <p:nvPr>
            <p:ph idx="1"/>
          </p:nvPr>
        </p:nvSpPr>
        <p:spPr>
          <a:xfrm>
            <a:off x="266656" y="1307808"/>
            <a:ext cx="8853696" cy="4993239"/>
          </a:xfrm>
        </p:spPr>
        <p:txBody>
          <a:bodyPr>
            <a:noAutofit/>
          </a:bodyPr>
          <a:lstStyle/>
          <a:p>
            <a:r>
              <a:rPr lang="en-US" sz="3200" dirty="0">
                <a:solidFill>
                  <a:srgbClr val="002060"/>
                </a:solidFill>
                <a:latin typeface="Arial" panose="020B0604020202020204" pitchFamily="34" charset="0"/>
                <a:cs typeface="Arial" panose="020B0604020202020204" pitchFamily="34" charset="0"/>
              </a:rPr>
              <a:t>Represent: </a:t>
            </a:r>
          </a:p>
          <a:p>
            <a:pPr lvl="1"/>
            <a:r>
              <a:rPr lang="en-US" sz="3000" dirty="0">
                <a:solidFill>
                  <a:srgbClr val="002060"/>
                </a:solidFill>
                <a:latin typeface="Arial" panose="020B0604020202020204" pitchFamily="34" charset="0"/>
                <a:cs typeface="Arial" panose="020B0604020202020204" pitchFamily="34" charset="0"/>
              </a:rPr>
              <a:t>what matters to older adults </a:t>
            </a:r>
          </a:p>
          <a:p>
            <a:pPr lvl="1"/>
            <a:r>
              <a:rPr lang="en-US" sz="3000" dirty="0">
                <a:solidFill>
                  <a:srgbClr val="002060"/>
                </a:solidFill>
                <a:latin typeface="Arial" panose="020B0604020202020204" pitchFamily="34" charset="0"/>
                <a:cs typeface="Arial" panose="020B0604020202020204" pitchFamily="34" charset="0"/>
              </a:rPr>
              <a:t>Universal outcomes (across conditions) </a:t>
            </a:r>
          </a:p>
          <a:p>
            <a:r>
              <a:rPr lang="en-US" sz="3200" dirty="0">
                <a:solidFill>
                  <a:srgbClr val="002060"/>
                </a:solidFill>
                <a:latin typeface="Arial" panose="020B0604020202020204" pitchFamily="34" charset="0"/>
                <a:cs typeface="Arial" panose="020B0604020202020204" pitchFamily="34" charset="0"/>
              </a:rPr>
              <a:t>S</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implifies and focuses care (for patient &amp; 	health professionals)</a:t>
            </a:r>
          </a:p>
          <a:p>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Provide common targets for all health 	professionals </a:t>
            </a:r>
          </a:p>
          <a:p>
            <a:r>
              <a:rPr 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Built on strong evidence base </a:t>
            </a:r>
            <a:endParaRPr lang="en-US"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170813"/>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828"/>
            <a:ext cx="10972800" cy="1087821"/>
          </a:xfrm>
        </p:spPr>
        <p:txBody>
          <a:bodyPr>
            <a:noAutofit/>
          </a:bodyPr>
          <a:lstStyle/>
          <a:p>
            <a:pPr algn="ctr"/>
            <a:r>
              <a:rPr lang="en-US" sz="3600" dirty="0">
                <a:latin typeface="Arial" panose="020B0604020202020204" pitchFamily="34" charset="0"/>
                <a:cs typeface="Arial" panose="020B0604020202020204" pitchFamily="34" charset="0"/>
              </a:rPr>
              <a:t>Evidence supporting asking and acting on What Matters to older adults</a:t>
            </a:r>
          </a:p>
        </p:txBody>
      </p:sp>
      <p:sp>
        <p:nvSpPr>
          <p:cNvPr id="3" name="Content Placeholder 2"/>
          <p:cNvSpPr>
            <a:spLocks noGrp="1"/>
          </p:cNvSpPr>
          <p:nvPr>
            <p:ph idx="1"/>
          </p:nvPr>
        </p:nvSpPr>
        <p:spPr>
          <a:xfrm>
            <a:off x="609600" y="1797803"/>
            <a:ext cx="10690831" cy="4463512"/>
          </a:xfrm>
        </p:spPr>
        <p:txBody>
          <a:bodyPr>
            <a:normAutofit/>
          </a:bodyPr>
          <a:lstStyle/>
          <a:p>
            <a:r>
              <a:rPr lang="en-US" sz="3400" dirty="0">
                <a:solidFill>
                  <a:srgbClr val="002060"/>
                </a:solidFill>
                <a:latin typeface="Arial" panose="020B0604020202020204" pitchFamily="34" charset="0"/>
                <a:cs typeface="Arial" panose="020B0604020202020204" pitchFamily="34" charset="0"/>
              </a:rPr>
              <a:t>Better patient experiences score &amp; retention</a:t>
            </a:r>
          </a:p>
          <a:p>
            <a:r>
              <a:rPr lang="en-US" sz="3400" dirty="0">
                <a:solidFill>
                  <a:srgbClr val="002060"/>
                </a:solidFill>
                <a:latin typeface="Arial" panose="020B0604020202020204" pitchFamily="34" charset="0"/>
                <a:cs typeface="Arial" panose="020B0604020202020204" pitchFamily="34" charset="0"/>
              </a:rPr>
              <a:t>Avoid unnecessary utilization </a:t>
            </a:r>
          </a:p>
          <a:p>
            <a:pPr lvl="1"/>
            <a:r>
              <a:rPr lang="en-US" sz="3400" dirty="0">
                <a:solidFill>
                  <a:srgbClr val="002060"/>
                </a:solidFill>
                <a:latin typeface="Arial" panose="020B0604020202020204" pitchFamily="34" charset="0"/>
                <a:cs typeface="Arial" panose="020B0604020202020204" pitchFamily="34" charset="0"/>
              </a:rPr>
              <a:t>↓ ICU stays 80% </a:t>
            </a:r>
          </a:p>
          <a:p>
            <a:pPr lvl="1"/>
            <a:r>
              <a:rPr lang="en-US" sz="3400" dirty="0">
                <a:solidFill>
                  <a:srgbClr val="002060"/>
                </a:solidFill>
                <a:latin typeface="Arial" panose="020B0604020202020204" pitchFamily="34" charset="0"/>
                <a:cs typeface="Arial" panose="020B0604020202020204" pitchFamily="34" charset="0"/>
              </a:rPr>
              <a:t>↑ hospice use 47%</a:t>
            </a:r>
          </a:p>
          <a:p>
            <a:r>
              <a:rPr lang="en-US" sz="3600" dirty="0">
                <a:solidFill>
                  <a:srgbClr val="002060"/>
                </a:solidFill>
                <a:latin typeface="Arial" panose="020B0604020202020204" pitchFamily="34" charset="0"/>
                <a:cs typeface="Arial" panose="020B0604020202020204" pitchFamily="34" charset="0"/>
              </a:rPr>
              <a:t>Older adults vary in priority in face of tradeoffs ~40% function; 30% symptoms, 30% live longer (Fried)</a:t>
            </a:r>
          </a:p>
          <a:p>
            <a:endParaRPr lang="en-US" dirty="0"/>
          </a:p>
          <a:p>
            <a:pPr lvl="1"/>
            <a:endParaRPr lang="en-US" dirty="0"/>
          </a:p>
          <a:p>
            <a:endParaRPr lang="en-US" dirty="0"/>
          </a:p>
        </p:txBody>
      </p:sp>
    </p:spTree>
    <p:extLst>
      <p:ext uri="{BB962C8B-B14F-4D97-AF65-F5344CB8AC3E}">
        <p14:creationId xmlns:p14="http://schemas.microsoft.com/office/powerpoint/2010/main" val="3418966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E419-8203-411E-96BF-82E288544182}"/>
              </a:ext>
            </a:extLst>
          </p:cNvPr>
          <p:cNvSpPr>
            <a:spLocks noGrp="1"/>
          </p:cNvSpPr>
          <p:nvPr>
            <p:ph type="title"/>
          </p:nvPr>
        </p:nvSpPr>
        <p:spPr>
          <a:xfrm>
            <a:off x="231111" y="164159"/>
            <a:ext cx="11550211" cy="820580"/>
          </a:xfrm>
        </p:spPr>
        <p:txBody>
          <a:bodyPr/>
          <a:lstStyle/>
          <a:p>
            <a:r>
              <a:rPr lang="en-US" sz="3200" dirty="0">
                <a:latin typeface="Arial" panose="020B0604020202020204" pitchFamily="34" charset="0"/>
                <a:cs typeface="Arial" panose="020B0604020202020204" pitchFamily="34" charset="0"/>
              </a:rPr>
              <a:t>Evidence supporting asking &amp; acting on What Matters to  Older adults </a:t>
            </a:r>
          </a:p>
        </p:txBody>
      </p:sp>
      <p:sp>
        <p:nvSpPr>
          <p:cNvPr id="3" name="Content Placeholder 2">
            <a:extLst>
              <a:ext uri="{FF2B5EF4-FFF2-40B4-BE49-F238E27FC236}">
                <a16:creationId xmlns:a16="http://schemas.microsoft.com/office/drawing/2014/main" id="{97860586-2B2D-4A3B-9C85-59B2FAA752B4}"/>
              </a:ext>
            </a:extLst>
          </p:cNvPr>
          <p:cNvSpPr>
            <a:spLocks noGrp="1"/>
          </p:cNvSpPr>
          <p:nvPr>
            <p:ph sz="half" idx="1"/>
          </p:nvPr>
        </p:nvSpPr>
        <p:spPr>
          <a:xfrm>
            <a:off x="1549667" y="1296237"/>
            <a:ext cx="4470133" cy="4602145"/>
          </a:xfrm>
        </p:spPr>
        <p:txBody>
          <a:bodyPr/>
          <a:lstStyle/>
          <a:p>
            <a:pPr marL="0" indent="0" algn="ctr">
              <a:buNone/>
            </a:pPr>
            <a:r>
              <a:rPr lang="en-US" sz="3200" b="1" dirty="0">
                <a:solidFill>
                  <a:srgbClr val="002060"/>
                </a:solidFill>
                <a:latin typeface="Arial" panose="020B0604020202020204" pitchFamily="34" charset="0"/>
                <a:cs typeface="Arial" panose="020B0604020202020204" pitchFamily="34" charset="0"/>
              </a:rPr>
              <a:t>Less Unwanted Care</a:t>
            </a:r>
          </a:p>
          <a:p>
            <a:r>
              <a:rPr lang="en-US" sz="3200" dirty="0">
                <a:solidFill>
                  <a:srgbClr val="002060"/>
                </a:solidFill>
                <a:latin typeface="Arial" panose="020B0604020202020204" pitchFamily="34" charset="0"/>
                <a:cs typeface="Arial" panose="020B0604020202020204" pitchFamily="34" charset="0"/>
              </a:rPr>
              <a:t>Medications stopped (↑2-3X)</a:t>
            </a:r>
          </a:p>
          <a:p>
            <a:r>
              <a:rPr lang="en-US" sz="3200" dirty="0">
                <a:solidFill>
                  <a:srgbClr val="002060"/>
                </a:solidFill>
                <a:latin typeface="Arial" panose="020B0604020202020204" pitchFamily="34" charset="0"/>
                <a:cs typeface="Arial" panose="020B0604020202020204" pitchFamily="34" charset="0"/>
              </a:rPr>
              <a:t>Tests (↓30%)</a:t>
            </a:r>
          </a:p>
          <a:p>
            <a:r>
              <a:rPr lang="en-US" sz="3200">
                <a:solidFill>
                  <a:srgbClr val="002060"/>
                </a:solidFill>
                <a:latin typeface="Arial" panose="020B0604020202020204" pitchFamily="34" charset="0"/>
                <a:cs typeface="Arial" panose="020B0604020202020204" pitchFamily="34" charset="0"/>
              </a:rPr>
              <a:t>Self </a:t>
            </a:r>
            <a:r>
              <a:rPr lang="en-US" sz="3200" dirty="0">
                <a:solidFill>
                  <a:srgbClr val="002060"/>
                </a:solidFill>
                <a:latin typeface="Arial" panose="020B0604020202020204" pitchFamily="34" charset="0"/>
                <a:cs typeface="Arial" panose="020B0604020202020204" pitchFamily="34" charset="0"/>
              </a:rPr>
              <a:t>management tasks (↓30%)</a:t>
            </a:r>
          </a:p>
          <a:p>
            <a:pPr marL="0" indent="0">
              <a:buNone/>
            </a:pPr>
            <a:endParaRPr lang="en-US" sz="3200"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094DEC9-2C09-425A-81FF-37C6A17D0DD8}"/>
              </a:ext>
            </a:extLst>
          </p:cNvPr>
          <p:cNvSpPr>
            <a:spLocks noGrp="1"/>
          </p:cNvSpPr>
          <p:nvPr>
            <p:ph sz="half" idx="2"/>
          </p:nvPr>
        </p:nvSpPr>
        <p:spPr>
          <a:xfrm>
            <a:off x="6172200" y="1296237"/>
            <a:ext cx="5181600" cy="4855181"/>
          </a:xfrm>
        </p:spPr>
        <p:txBody>
          <a:bodyPr/>
          <a:lstStyle/>
          <a:p>
            <a:pPr marL="0" indent="0" algn="ctr">
              <a:buNone/>
            </a:pPr>
            <a:r>
              <a:rPr lang="en-US" sz="3200" b="1" dirty="0">
                <a:solidFill>
                  <a:srgbClr val="002060"/>
                </a:solidFill>
                <a:latin typeface="Arial" panose="020B0604020202020204" pitchFamily="34" charset="0"/>
                <a:cs typeface="Arial" panose="020B0604020202020204" pitchFamily="34" charset="0"/>
              </a:rPr>
              <a:t>More Wanted Care</a:t>
            </a:r>
          </a:p>
          <a:p>
            <a:r>
              <a:rPr lang="en-US" sz="3200" dirty="0">
                <a:solidFill>
                  <a:srgbClr val="002060"/>
                </a:solidFill>
                <a:latin typeface="Arial" panose="020B0604020202020204" pitchFamily="34" charset="0"/>
                <a:cs typeface="Arial" panose="020B0604020202020204" pitchFamily="34" charset="0"/>
              </a:rPr>
              <a:t>Wanted self management tasks </a:t>
            </a:r>
          </a:p>
          <a:p>
            <a:r>
              <a:rPr lang="en-US" sz="3200" dirty="0">
                <a:solidFill>
                  <a:srgbClr val="002060"/>
                </a:solidFill>
                <a:latin typeface="Arial" panose="020B0604020202020204" pitchFamily="34" charset="0"/>
                <a:cs typeface="Arial" panose="020B0604020202020204" pitchFamily="34" charset="0"/>
              </a:rPr>
              <a:t>More rehabilitation &amp; supportive services</a:t>
            </a:r>
          </a:p>
          <a:p>
            <a:pPr marL="0" indent="0">
              <a:buNone/>
            </a:pPr>
            <a:endParaRPr lang="en-US" sz="3200" dirty="0">
              <a:solidFill>
                <a:srgbClr val="002060"/>
              </a:solidFill>
              <a:latin typeface="Arial" panose="020B0604020202020204" pitchFamily="34" charset="0"/>
              <a:cs typeface="Arial" panose="020B0604020202020204" pitchFamily="34" charset="0"/>
            </a:endParaRPr>
          </a:p>
          <a:p>
            <a:pPr marL="0" indent="0">
              <a:buNone/>
            </a:pPr>
            <a:endParaRPr lang="en-US" sz="3200" dirty="0">
              <a:solidFill>
                <a:srgbClr val="002060"/>
              </a:solidFill>
              <a:latin typeface="Arial" panose="020B0604020202020204" pitchFamily="34" charset="0"/>
              <a:cs typeface="Arial" panose="020B0604020202020204" pitchFamily="34" charset="0"/>
            </a:endParaRPr>
          </a:p>
          <a:p>
            <a:pPr marL="0" indent="0">
              <a:buNone/>
            </a:pPr>
            <a:r>
              <a:rPr lang="en-US" sz="2400" i="1" dirty="0">
                <a:solidFill>
                  <a:srgbClr val="002060"/>
                </a:solidFill>
                <a:latin typeface="Arial" panose="020B0604020202020204" pitchFamily="34" charset="0"/>
                <a:cs typeface="Arial" panose="020B0604020202020204" pitchFamily="34" charset="0"/>
              </a:rPr>
              <a:t>Tinetti, et al. </a:t>
            </a:r>
            <a:r>
              <a:rPr lang="en-US" sz="2400" i="1" dirty="0" err="1">
                <a:solidFill>
                  <a:srgbClr val="002060"/>
                </a:solidFill>
                <a:latin typeface="Arial" panose="020B0604020202020204" pitchFamily="34" charset="0"/>
                <a:cs typeface="Arial" panose="020B0604020202020204" pitchFamily="34" charset="0"/>
              </a:rPr>
              <a:t>JAMAInt</a:t>
            </a:r>
            <a:r>
              <a:rPr lang="en-US" sz="2400" i="1" dirty="0">
                <a:solidFill>
                  <a:srgbClr val="002060"/>
                </a:solidFill>
                <a:latin typeface="Arial" panose="020B0604020202020204" pitchFamily="34" charset="0"/>
                <a:cs typeface="Arial" panose="020B0604020202020204" pitchFamily="34" charset="0"/>
              </a:rPr>
              <a:t> Med, 2019; </a:t>
            </a:r>
            <a:r>
              <a:rPr lang="en-US" sz="2400" i="1" dirty="0" err="1">
                <a:solidFill>
                  <a:srgbClr val="002060"/>
                </a:solidFill>
                <a:latin typeface="Arial" panose="020B0604020202020204" pitchFamily="34" charset="0"/>
                <a:cs typeface="Arial" panose="020B0604020202020204" pitchFamily="34" charset="0"/>
              </a:rPr>
              <a:t>Freytag,et</a:t>
            </a:r>
            <a:r>
              <a:rPr lang="en-US" sz="2400" i="1" dirty="0">
                <a:solidFill>
                  <a:srgbClr val="002060"/>
                </a:solidFill>
                <a:latin typeface="Arial" panose="020B0604020202020204" pitchFamily="34" charset="0"/>
                <a:cs typeface="Arial" panose="020B0604020202020204" pitchFamily="34" charset="0"/>
              </a:rPr>
              <a:t> al, J Am </a:t>
            </a:r>
            <a:r>
              <a:rPr lang="en-US" sz="2400" i="1" dirty="0" err="1">
                <a:solidFill>
                  <a:srgbClr val="002060"/>
                </a:solidFill>
                <a:latin typeface="Arial" panose="020B0604020202020204" pitchFamily="34" charset="0"/>
                <a:cs typeface="Arial" panose="020B0604020202020204" pitchFamily="34" charset="0"/>
              </a:rPr>
              <a:t>Geriatr</a:t>
            </a:r>
            <a:r>
              <a:rPr lang="en-US" sz="2400" i="1" dirty="0">
                <a:solidFill>
                  <a:srgbClr val="002060"/>
                </a:solidFill>
                <a:latin typeface="Arial" panose="020B0604020202020204" pitchFamily="34" charset="0"/>
                <a:cs typeface="Arial" panose="020B0604020202020204" pitchFamily="34" charset="0"/>
              </a:rPr>
              <a:t> Soc, 2020</a:t>
            </a:r>
          </a:p>
          <a:p>
            <a:endParaRPr lang="en-US" sz="3200" dirty="0">
              <a:solidFill>
                <a:srgbClr val="002060"/>
              </a:solidFill>
              <a:latin typeface="Arial" panose="020B0604020202020204" pitchFamily="34" charset="0"/>
              <a:cs typeface="Arial" panose="020B0604020202020204" pitchFamily="34" charset="0"/>
            </a:endParaRPr>
          </a:p>
          <a:p>
            <a:endParaRPr lang="en-US" sz="3200" dirty="0">
              <a:solidFill>
                <a:srgbClr val="002060"/>
              </a:solidFill>
              <a:latin typeface="Arial" panose="020B0604020202020204" pitchFamily="34" charset="0"/>
              <a:cs typeface="Arial" panose="020B0604020202020204" pitchFamily="34" charset="0"/>
            </a:endParaRPr>
          </a:p>
          <a:p>
            <a:pPr marL="0" indent="0">
              <a:buNone/>
            </a:pPr>
            <a:endParaRPr lang="en-US" sz="3200" dirty="0">
              <a:solidFill>
                <a:srgbClr val="002060"/>
              </a:solidFill>
              <a:latin typeface="Arial" panose="020B0604020202020204" pitchFamily="34" charset="0"/>
              <a:cs typeface="Arial" panose="020B060402020202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6C748DF1-4E04-4516-9D87-3C83B93D9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86638" y="2072318"/>
            <a:ext cx="2180695" cy="1371600"/>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B21157DC-0E8B-471B-9CC0-AEC1BEF01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2398" y="2375536"/>
            <a:ext cx="1737360" cy="1737360"/>
          </a:xfrm>
          <a:prstGeom prst="rect">
            <a:avLst/>
          </a:prstGeom>
        </p:spPr>
      </p:pic>
    </p:spTree>
    <p:extLst>
      <p:ext uri="{BB962C8B-B14F-4D97-AF65-F5344CB8AC3E}">
        <p14:creationId xmlns:p14="http://schemas.microsoft.com/office/powerpoint/2010/main" val="2236739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D3EDAC-973D-446F-913D-D3C0F9BF7A98}"/>
              </a:ext>
            </a:extLst>
          </p:cNvPr>
          <p:cNvSpPr>
            <a:spLocks noGrp="1"/>
          </p:cNvSpPr>
          <p:nvPr>
            <p:ph type="title"/>
          </p:nvPr>
        </p:nvSpPr>
        <p:spPr>
          <a:xfrm>
            <a:off x="843455" y="204953"/>
            <a:ext cx="11107250" cy="854228"/>
          </a:xfrm>
        </p:spPr>
        <p:txBody>
          <a:bodyPr>
            <a:noAutofit/>
          </a:bodyPr>
          <a:lstStyle/>
          <a:p>
            <a:r>
              <a:rPr lang="en-US" sz="3600" dirty="0">
                <a:latin typeface="Arial" panose="020B0604020202020204" pitchFamily="34" charset="0"/>
                <a:cs typeface="Arial" panose="020B0604020202020204" pitchFamily="34" charset="0"/>
              </a:rPr>
              <a:t>Evidence supporting asking &amp; acting on What Matters to older adults: Clinicians</a:t>
            </a:r>
          </a:p>
        </p:txBody>
      </p:sp>
      <p:sp>
        <p:nvSpPr>
          <p:cNvPr id="7" name="Content Placeholder 6">
            <a:extLst>
              <a:ext uri="{FF2B5EF4-FFF2-40B4-BE49-F238E27FC236}">
                <a16:creationId xmlns:a16="http://schemas.microsoft.com/office/drawing/2014/main" id="{C2D76D6D-7E91-421A-A55F-8D9A68C1417B}"/>
              </a:ext>
            </a:extLst>
          </p:cNvPr>
          <p:cNvSpPr>
            <a:spLocks noGrp="1"/>
          </p:cNvSpPr>
          <p:nvPr>
            <p:ph idx="1"/>
          </p:nvPr>
        </p:nvSpPr>
        <p:spPr>
          <a:xfrm>
            <a:off x="241304" y="1376822"/>
            <a:ext cx="11562076" cy="4421998"/>
          </a:xfrm>
        </p:spPr>
        <p:txBody>
          <a:bodyPr>
            <a:normAutofit/>
          </a:bodyPr>
          <a:lstStyle/>
          <a:p>
            <a:pPr marL="0" indent="0">
              <a:buNone/>
            </a:pPr>
            <a:r>
              <a:rPr lang="en-US" sz="3200" i="1" dirty="0">
                <a:solidFill>
                  <a:srgbClr val="002060"/>
                </a:solidFill>
                <a:latin typeface="Arial" panose="020B0604020202020204" pitchFamily="34" charset="0"/>
                <a:cs typeface="Arial" panose="020B0604020202020204" pitchFamily="34" charset="0"/>
              </a:rPr>
              <a:t>“I</a:t>
            </a:r>
            <a:r>
              <a:rPr lang="en-US" sz="32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t did help to focus the conversation better. Normally, we just go over the list of problems they've had and try and work through each one in isolation.”</a:t>
            </a:r>
          </a:p>
          <a:p>
            <a:pPr marL="0" indent="0">
              <a:buNone/>
            </a:pPr>
            <a:endParaRPr lang="en-US" sz="3200" i="1" dirty="0">
              <a:solidFill>
                <a:srgbClr val="002060"/>
              </a:solidFill>
              <a:latin typeface="Arial" panose="020B0604020202020204" pitchFamily="34" charset="0"/>
              <a:cs typeface="Arial" panose="020B0604020202020204" pitchFamily="34" charset="0"/>
            </a:endParaRPr>
          </a:p>
          <a:p>
            <a:pPr marL="0" indent="0">
              <a:buNone/>
            </a:pPr>
            <a:r>
              <a:rPr lang="en-US" sz="32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“I think that the individual goals I like. […] kind of gives us something to shoot for—and it’s a way for us to kind of motivate patients as well.”</a:t>
            </a:r>
          </a:p>
          <a:p>
            <a:pPr marL="0" indent="0">
              <a:buNone/>
            </a:pPr>
            <a:endParaRPr lang="en-US" sz="2000" dirty="0"/>
          </a:p>
          <a:p>
            <a:pPr marL="0" indent="0">
              <a:buNone/>
            </a:pPr>
            <a:r>
              <a:rPr lang="en-US" sz="2800" dirty="0"/>
              <a:t>				</a:t>
            </a:r>
            <a:r>
              <a:rPr lang="en-US" sz="1800" dirty="0">
                <a:solidFill>
                  <a:srgbClr val="002060"/>
                </a:solidFill>
              </a:rPr>
              <a:t>Ouellet G, et al. J Am Geriatric Soc, 2020</a:t>
            </a:r>
          </a:p>
          <a:p>
            <a:endParaRPr lang="en-US" dirty="0"/>
          </a:p>
        </p:txBody>
      </p:sp>
      <p:sp>
        <p:nvSpPr>
          <p:cNvPr id="5" name="Slide Number Placeholder 4">
            <a:extLst>
              <a:ext uri="{FF2B5EF4-FFF2-40B4-BE49-F238E27FC236}">
                <a16:creationId xmlns:a16="http://schemas.microsoft.com/office/drawing/2014/main" id="{402024B9-C62C-4F9A-A5FD-6F2B846078F3}"/>
              </a:ext>
            </a:extLst>
          </p:cNvPr>
          <p:cNvSpPr>
            <a:spLocks noGrp="1"/>
          </p:cNvSpPr>
          <p:nvPr>
            <p:ph type="sldNum" sz="quarter" idx="4"/>
          </p:nvPr>
        </p:nvSpPr>
        <p:spPr>
          <a:xfrm>
            <a:off x="241304" y="6104203"/>
            <a:ext cx="736601" cy="365125"/>
          </a:xfrm>
          <a:prstGeom prst="rect">
            <a:avLst/>
          </a:prstGeom>
        </p:spPr>
        <p:txBody>
          <a:bodyPr lIns="0" tIns="0" rIns="0" bIns="0"/>
          <a:lstStyle>
            <a:defPPr>
              <a:defRPr lang="en-US"/>
            </a:defPPr>
            <a:lvl1pPr marL="0" algn="r" defTabSz="914400" rtl="0" eaLnBrk="1" latinLnBrk="0" hangingPunct="1">
              <a:defRPr sz="1600" b="1" kern="1200">
                <a:solidFill>
                  <a:schemeClr val="tx2">
                    <a:lumMod val="60000"/>
                    <a:lumOff val="4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4970FF-6123-42CA-A003-B0DD987502E2}" type="slidenum">
              <a:rPr lang="en-US" smtClean="0"/>
              <a:pPr/>
              <a:t>25</a:t>
            </a:fld>
            <a:endParaRPr lang="en-US"/>
          </a:p>
        </p:txBody>
      </p:sp>
    </p:spTree>
    <p:extLst>
      <p:ext uri="{BB962C8B-B14F-4D97-AF65-F5344CB8AC3E}">
        <p14:creationId xmlns:p14="http://schemas.microsoft.com/office/powerpoint/2010/main" val="116151306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D3EDAC-973D-446F-913D-D3C0F9BF7A98}"/>
              </a:ext>
            </a:extLst>
          </p:cNvPr>
          <p:cNvSpPr>
            <a:spLocks noGrp="1"/>
          </p:cNvSpPr>
          <p:nvPr>
            <p:ph type="title"/>
          </p:nvPr>
        </p:nvSpPr>
        <p:spPr>
          <a:xfrm>
            <a:off x="843455" y="204953"/>
            <a:ext cx="11107250" cy="854228"/>
          </a:xfrm>
        </p:spPr>
        <p:txBody>
          <a:bodyPr>
            <a:noAutofit/>
          </a:bodyPr>
          <a:lstStyle/>
          <a:p>
            <a:r>
              <a:rPr lang="en-US" sz="3600" dirty="0">
                <a:latin typeface="Arial" panose="020B0604020202020204" pitchFamily="34" charset="0"/>
                <a:cs typeface="Arial" panose="020B0604020202020204" pitchFamily="34" charset="0"/>
              </a:rPr>
              <a:t>Evidence supporting asking &amp; acting on What Matters to older adults: Older adults</a:t>
            </a:r>
          </a:p>
        </p:txBody>
      </p:sp>
      <p:sp>
        <p:nvSpPr>
          <p:cNvPr id="7" name="Content Placeholder 6">
            <a:extLst>
              <a:ext uri="{FF2B5EF4-FFF2-40B4-BE49-F238E27FC236}">
                <a16:creationId xmlns:a16="http://schemas.microsoft.com/office/drawing/2014/main" id="{C2D76D6D-7E91-421A-A55F-8D9A68C1417B}"/>
              </a:ext>
            </a:extLst>
          </p:cNvPr>
          <p:cNvSpPr>
            <a:spLocks noGrp="1"/>
          </p:cNvSpPr>
          <p:nvPr>
            <p:ph idx="1"/>
          </p:nvPr>
        </p:nvSpPr>
        <p:spPr>
          <a:xfrm>
            <a:off x="241304" y="1376822"/>
            <a:ext cx="11562076" cy="4421998"/>
          </a:xfrm>
        </p:spPr>
        <p:txBody>
          <a:bodyPr>
            <a:normAutofit fontScale="25000" lnSpcReduction="20000"/>
          </a:bodyPr>
          <a:lstStyle/>
          <a:p>
            <a:pPr marL="0" indent="0">
              <a:buNone/>
            </a:pPr>
            <a:r>
              <a:rPr lang="en-US" sz="11200" i="1"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“He [PCP] said it’s very important to him to find the questions that you might have that you didn’t ask me or a treatment that you think might have helped. In other words, help him [help me]” </a:t>
            </a:r>
          </a:p>
          <a:p>
            <a:pPr marL="0" indent="0">
              <a:buNone/>
            </a:pPr>
            <a:endParaRPr lang="en-US" sz="11200" i="1" dirty="0">
              <a:solidFill>
                <a:schemeClr val="accent6">
                  <a:lumMod val="50000"/>
                </a:schemeClr>
              </a:solidFill>
              <a:latin typeface="Arial" panose="020B0604020202020204" pitchFamily="34" charset="0"/>
              <a:cs typeface="Arial" panose="020B0604020202020204" pitchFamily="34" charset="0"/>
            </a:endParaRPr>
          </a:p>
          <a:p>
            <a:pPr marL="0" indent="0">
              <a:buNone/>
            </a:pPr>
            <a:r>
              <a:rPr lang="en-US" sz="11200" i="1"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“Well, it got me to realize that the doctor’s office and my own doctor are truly interested in my health.” </a:t>
            </a:r>
            <a:endParaRPr lang="en-US" sz="11200" i="1" dirty="0">
              <a:solidFill>
                <a:schemeClr val="accent6">
                  <a:lumMod val="50000"/>
                </a:schemeClr>
              </a:solidFill>
              <a:latin typeface="Arial" panose="020B0604020202020204" pitchFamily="34" charset="0"/>
              <a:cs typeface="Arial" panose="020B0604020202020204" pitchFamily="34" charset="0"/>
            </a:endParaRPr>
          </a:p>
          <a:p>
            <a:pPr marL="0" indent="0">
              <a:buNone/>
            </a:pPr>
            <a:r>
              <a:rPr lang="en-US" sz="11200" i="1" dirty="0">
                <a:solidFill>
                  <a:schemeClr val="accent6">
                    <a:lumMod val="50000"/>
                  </a:schemeClr>
                </a:solidFill>
                <a:latin typeface="Arial" panose="020B0604020202020204" pitchFamily="34" charset="0"/>
                <a:cs typeface="Arial" panose="020B0604020202020204" pitchFamily="34" charset="0"/>
              </a:rPr>
              <a:t>				</a:t>
            </a:r>
          </a:p>
          <a:p>
            <a:pPr marL="0" indent="0">
              <a:buNone/>
            </a:pPr>
            <a:r>
              <a:rPr lang="en-US" sz="11200" i="1"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“It helped me sit down and really think about things, versus just kind of reacting day-to-day.  It helped me refocus my thoughts and really kind of verbalize my priorities.” </a:t>
            </a:r>
            <a:endParaRPr lang="en-US" sz="11200" i="1" dirty="0">
              <a:solidFill>
                <a:schemeClr val="accent6">
                  <a:lumMod val="50000"/>
                </a:schemeClr>
              </a:solidFill>
              <a:latin typeface="Arial" panose="020B0604020202020204" pitchFamily="34" charset="0"/>
              <a:cs typeface="Arial" panose="020B0604020202020204" pitchFamily="34" charset="0"/>
            </a:endParaRPr>
          </a:p>
          <a:p>
            <a:pPr marL="0" indent="0">
              <a:buNone/>
            </a:pPr>
            <a:endParaRPr lang="en-US" sz="2800" dirty="0">
              <a:solidFill>
                <a:srgbClr val="002060"/>
              </a:solidFill>
            </a:endParaRPr>
          </a:p>
          <a:p>
            <a:pPr marL="0" indent="0">
              <a:buNone/>
            </a:pPr>
            <a:endParaRPr lang="en-US" sz="2800" dirty="0">
              <a:solidFill>
                <a:srgbClr val="002060"/>
              </a:solidFill>
            </a:endParaRPr>
          </a:p>
          <a:p>
            <a:pPr marL="0" indent="0">
              <a:buNone/>
            </a:pPr>
            <a:endParaRPr lang="en-US" sz="2800" dirty="0">
              <a:solidFill>
                <a:srgbClr val="002060"/>
              </a:solidFill>
            </a:endParaRPr>
          </a:p>
          <a:p>
            <a:pPr marL="0" indent="0">
              <a:buNone/>
            </a:pPr>
            <a:endParaRPr lang="en-US" sz="2800" dirty="0">
              <a:solidFill>
                <a:srgbClr val="002060"/>
              </a:solidFill>
            </a:endParaRPr>
          </a:p>
          <a:p>
            <a:pPr marL="0" indent="0">
              <a:buNone/>
            </a:pPr>
            <a:r>
              <a:rPr lang="en-US" sz="2800" dirty="0">
                <a:solidFill>
                  <a:srgbClr val="002060"/>
                </a:solidFill>
              </a:rPr>
              <a:t>						</a:t>
            </a:r>
            <a:r>
              <a:rPr lang="en-US" sz="9600" dirty="0">
                <a:solidFill>
                  <a:srgbClr val="002060"/>
                </a:solidFill>
              </a:rPr>
              <a:t>Feder, et al. J Am Geriatric Soc; 2019</a:t>
            </a:r>
          </a:p>
          <a:p>
            <a:endParaRPr lang="en-US" dirty="0"/>
          </a:p>
        </p:txBody>
      </p:sp>
      <p:sp>
        <p:nvSpPr>
          <p:cNvPr id="5" name="Slide Number Placeholder 4">
            <a:extLst>
              <a:ext uri="{FF2B5EF4-FFF2-40B4-BE49-F238E27FC236}">
                <a16:creationId xmlns:a16="http://schemas.microsoft.com/office/drawing/2014/main" id="{402024B9-C62C-4F9A-A5FD-6F2B846078F3}"/>
              </a:ext>
            </a:extLst>
          </p:cNvPr>
          <p:cNvSpPr>
            <a:spLocks noGrp="1"/>
          </p:cNvSpPr>
          <p:nvPr>
            <p:ph type="sldNum" sz="quarter" idx="4"/>
          </p:nvPr>
        </p:nvSpPr>
        <p:spPr>
          <a:xfrm>
            <a:off x="241304" y="6104203"/>
            <a:ext cx="736601" cy="365125"/>
          </a:xfrm>
          <a:prstGeom prst="rect">
            <a:avLst/>
          </a:prstGeom>
        </p:spPr>
        <p:txBody>
          <a:bodyPr lIns="0" tIns="0" rIns="0" bIns="0"/>
          <a:lstStyle>
            <a:defPPr>
              <a:defRPr lang="en-US"/>
            </a:defPPr>
            <a:lvl1pPr marL="0" algn="r" defTabSz="914400" rtl="0" eaLnBrk="1" latinLnBrk="0" hangingPunct="1">
              <a:defRPr sz="1600" b="1" kern="1200">
                <a:solidFill>
                  <a:schemeClr val="tx2">
                    <a:lumMod val="60000"/>
                    <a:lumOff val="4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4970FF-6123-42CA-A003-B0DD987502E2}" type="slidenum">
              <a:rPr lang="en-US" smtClean="0"/>
              <a:pPr/>
              <a:t>26</a:t>
            </a:fld>
            <a:endParaRPr lang="en-US"/>
          </a:p>
        </p:txBody>
      </p:sp>
    </p:spTree>
    <p:extLst>
      <p:ext uri="{BB962C8B-B14F-4D97-AF65-F5344CB8AC3E}">
        <p14:creationId xmlns:p14="http://schemas.microsoft.com/office/powerpoint/2010/main" val="311278360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A01BF83-CBB3-7642-A6A3-3BB55C8C008B}"/>
              </a:ext>
            </a:extLst>
          </p:cNvPr>
          <p:cNvSpPr>
            <a:spLocks noGrp="1"/>
          </p:cNvSpPr>
          <p:nvPr>
            <p:ph type="body" sz="quarter" idx="10"/>
          </p:nvPr>
        </p:nvSpPr>
        <p:spPr>
          <a:xfrm>
            <a:off x="352425" y="0"/>
            <a:ext cx="11510061" cy="1057275"/>
          </a:xfrm>
        </p:spPr>
        <p:txBody>
          <a:bodyPr/>
          <a:lstStyle/>
          <a:p>
            <a:pPr algn="ctr"/>
            <a:r>
              <a:rPr lang="en-US" dirty="0">
                <a:solidFill>
                  <a:schemeClr val="bg1"/>
                </a:solidFill>
                <a:latin typeface="Arial" panose="020B0604020202020204" pitchFamily="34" charset="0"/>
                <a:cs typeface="Arial" panose="020B0604020202020204" pitchFamily="34" charset="0"/>
              </a:rPr>
              <a:t>Evidence supporting safe mobility in hospital: Adverse effects of immobility</a:t>
            </a:r>
          </a:p>
        </p:txBody>
      </p:sp>
      <p:sp>
        <p:nvSpPr>
          <p:cNvPr id="9" name="Text Placeholder 8">
            <a:extLst>
              <a:ext uri="{FF2B5EF4-FFF2-40B4-BE49-F238E27FC236}">
                <a16:creationId xmlns:a16="http://schemas.microsoft.com/office/drawing/2014/main" id="{888B9FF2-BA4D-2848-8D3E-BDFB958D6270}"/>
              </a:ext>
            </a:extLst>
          </p:cNvPr>
          <p:cNvSpPr>
            <a:spLocks noGrp="1"/>
          </p:cNvSpPr>
          <p:nvPr>
            <p:ph type="body" sz="quarter" idx="13"/>
          </p:nvPr>
        </p:nvSpPr>
        <p:spPr>
          <a:xfrm>
            <a:off x="103367" y="1658319"/>
            <a:ext cx="11998518" cy="4729782"/>
          </a:xfrm>
        </p:spPr>
        <p:txBody>
          <a:bodyPr>
            <a:normAutofit/>
          </a:bodyPr>
          <a:lstStyle/>
          <a:p>
            <a:r>
              <a:rPr lang="en-US" sz="3500" dirty="0">
                <a:solidFill>
                  <a:srgbClr val="002060"/>
                </a:solidFill>
              </a:rPr>
              <a:t>Spend 95% of time in bed or chair </a:t>
            </a:r>
            <a:r>
              <a:rPr lang="en-US" sz="2600" dirty="0">
                <a:solidFill>
                  <a:srgbClr val="002060"/>
                </a:solidFill>
              </a:rPr>
              <a:t>Brown, JAGS 2009; Brown CJ, 	2004</a:t>
            </a:r>
          </a:p>
          <a:p>
            <a:r>
              <a:rPr lang="en-US" sz="3500" dirty="0">
                <a:solidFill>
                  <a:srgbClr val="002060"/>
                </a:solidFill>
              </a:rPr>
              <a:t>↓ muscle mass &amp; strength → deconditioning </a:t>
            </a:r>
          </a:p>
          <a:p>
            <a:r>
              <a:rPr lang="en-US" sz="3500" dirty="0">
                <a:solidFill>
                  <a:srgbClr val="002060"/>
                </a:solidFill>
              </a:rPr>
              <a:t>Linked to pressure ulcers, venous stasis</a:t>
            </a:r>
          </a:p>
          <a:p>
            <a:r>
              <a:rPr lang="en-US" sz="3500" dirty="0">
                <a:solidFill>
                  <a:srgbClr val="002060"/>
                </a:solidFill>
              </a:rPr>
              <a:t>Major risk factor for falls</a:t>
            </a:r>
          </a:p>
          <a:p>
            <a:pPr marL="349250" lvl="1" indent="0">
              <a:buNone/>
            </a:pPr>
            <a:endParaRPr lang="en-US" sz="3500" dirty="0"/>
          </a:p>
          <a:p>
            <a:pPr marL="0" indent="0" defTabSz="457200">
              <a:spcAft>
                <a:spcPts val="0"/>
              </a:spcAft>
              <a:buNone/>
              <a:defRPr/>
            </a:pPr>
            <a:endParaRPr lang="en-US" sz="3500" dirty="0"/>
          </a:p>
          <a:p>
            <a:pPr marL="0" indent="0" defTabSz="457200">
              <a:spcAft>
                <a:spcPts val="0"/>
              </a:spcAft>
              <a:buNone/>
              <a:defRPr/>
            </a:pPr>
            <a:endParaRPr lang="en-US" sz="2200" dirty="0">
              <a:latin typeface="+mn-lt"/>
            </a:endParaRPr>
          </a:p>
          <a:p>
            <a:pPr defTabSz="457200">
              <a:spcAft>
                <a:spcPts val="0"/>
              </a:spcAft>
              <a:defRPr/>
            </a:pPr>
            <a:endParaRPr lang="en-US" sz="2200" dirty="0">
              <a:latin typeface="+mn-lt"/>
            </a:endParaRPr>
          </a:p>
          <a:p>
            <a:pPr marL="0" indent="0">
              <a:buNone/>
            </a:pPr>
            <a:endParaRPr lang="en-US" dirty="0"/>
          </a:p>
        </p:txBody>
      </p:sp>
    </p:spTree>
    <p:extLst>
      <p:ext uri="{BB962C8B-B14F-4D97-AF65-F5344CB8AC3E}">
        <p14:creationId xmlns:p14="http://schemas.microsoft.com/office/powerpoint/2010/main" val="1781948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52EF82C-29C0-49BF-B48D-04A0111DEB21}"/>
              </a:ext>
            </a:extLst>
          </p:cNvPr>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Evidence supporting mentation (delirium prevention in hospital): Prevalence</a:t>
            </a:r>
          </a:p>
        </p:txBody>
      </p:sp>
      <p:pic>
        <p:nvPicPr>
          <p:cNvPr id="13" name="Content Placeholder 12" descr="A picture containing map&#10;&#10;Description automatically generated">
            <a:extLst>
              <a:ext uri="{FF2B5EF4-FFF2-40B4-BE49-F238E27FC236}">
                <a16:creationId xmlns:a16="http://schemas.microsoft.com/office/drawing/2014/main" id="{8F1625D1-3D7A-4A3A-A528-5B96EA1F27D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49631" y="2430496"/>
            <a:ext cx="2143125" cy="2143125"/>
          </a:xfrm>
        </p:spPr>
      </p:pic>
      <p:sp>
        <p:nvSpPr>
          <p:cNvPr id="9" name="Text Placeholder 8">
            <a:extLst>
              <a:ext uri="{FF2B5EF4-FFF2-40B4-BE49-F238E27FC236}">
                <a16:creationId xmlns:a16="http://schemas.microsoft.com/office/drawing/2014/main" id="{888B9FF2-BA4D-2848-8D3E-BDFB958D6270}"/>
              </a:ext>
            </a:extLst>
          </p:cNvPr>
          <p:cNvSpPr>
            <a:spLocks noGrp="1"/>
          </p:cNvSpPr>
          <p:nvPr>
            <p:ph sz="half" idx="2"/>
          </p:nvPr>
        </p:nvSpPr>
        <p:spPr/>
        <p:txBody>
          <a:bodyPr/>
          <a:lstStyle/>
          <a:p>
            <a:pPr lvl="1"/>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F19FD0D8-932C-45CC-8909-C6435914B9EC}"/>
              </a:ext>
            </a:extLst>
          </p:cNvPr>
          <p:cNvSpPr txBox="1"/>
          <p:nvPr/>
        </p:nvSpPr>
        <p:spPr>
          <a:xfrm>
            <a:off x="3859079" y="1809750"/>
            <a:ext cx="7732556" cy="2554545"/>
          </a:xfrm>
          <a:prstGeom prst="rect">
            <a:avLst/>
          </a:prstGeom>
          <a:noFill/>
        </p:spPr>
        <p:txBody>
          <a:bodyPr wrap="square">
            <a:spAutoFit/>
          </a:bodyPr>
          <a:lstStyle/>
          <a:p>
            <a:r>
              <a:rPr lang="en-US" sz="3200" dirty="0">
                <a:solidFill>
                  <a:srgbClr val="002060"/>
                </a:solidFill>
                <a:latin typeface="Arial" panose="020B0604020202020204" pitchFamily="34" charset="0"/>
                <a:cs typeface="Arial" panose="020B0604020202020204" pitchFamily="34" charset="0"/>
              </a:rPr>
              <a:t>Delirium occurs in up to:</a:t>
            </a:r>
            <a:br>
              <a:rPr lang="en-US" sz="3200" dirty="0">
                <a:solidFill>
                  <a:srgbClr val="002060"/>
                </a:solidFill>
                <a:latin typeface="Arial" panose="020B0604020202020204" pitchFamily="34" charset="0"/>
                <a:cs typeface="Arial" panose="020B0604020202020204" pitchFamily="34" charset="0"/>
              </a:rPr>
            </a:br>
            <a:r>
              <a:rPr lang="en-US" sz="3200" dirty="0">
                <a:solidFill>
                  <a:srgbClr val="002060"/>
                </a:solidFill>
                <a:latin typeface="Arial" panose="020B0604020202020204" pitchFamily="34" charset="0"/>
                <a:cs typeface="Arial" panose="020B0604020202020204" pitchFamily="34" charset="0"/>
              </a:rPr>
              <a:t>	- 25% of medical patients</a:t>
            </a:r>
            <a:br>
              <a:rPr lang="en-US" sz="3200" dirty="0">
                <a:solidFill>
                  <a:srgbClr val="002060"/>
                </a:solidFill>
                <a:latin typeface="Arial" panose="020B0604020202020204" pitchFamily="34" charset="0"/>
                <a:cs typeface="Arial" panose="020B0604020202020204" pitchFamily="34" charset="0"/>
              </a:rPr>
            </a:br>
            <a:r>
              <a:rPr lang="en-US" sz="3200" dirty="0">
                <a:solidFill>
                  <a:srgbClr val="002060"/>
                </a:solidFill>
                <a:latin typeface="Arial" panose="020B0604020202020204" pitchFamily="34" charset="0"/>
                <a:cs typeface="Arial" panose="020B0604020202020204" pitchFamily="34" charset="0"/>
              </a:rPr>
              <a:t>	- 50% of surgery patients</a:t>
            </a:r>
            <a:br>
              <a:rPr lang="en-US" sz="3200" dirty="0">
                <a:solidFill>
                  <a:srgbClr val="002060"/>
                </a:solidFill>
                <a:latin typeface="Arial" panose="020B0604020202020204" pitchFamily="34" charset="0"/>
                <a:cs typeface="Arial" panose="020B0604020202020204" pitchFamily="34" charset="0"/>
              </a:rPr>
            </a:br>
            <a:r>
              <a:rPr lang="en-US" sz="3200" dirty="0">
                <a:solidFill>
                  <a:srgbClr val="002060"/>
                </a:solidFill>
                <a:latin typeface="Arial" panose="020B0604020202020204" pitchFamily="34" charset="0"/>
                <a:cs typeface="Arial" panose="020B0604020202020204" pitchFamily="34" charset="0"/>
              </a:rPr>
              <a:t>	- 75% of intensive care patients </a:t>
            </a:r>
          </a:p>
          <a:p>
            <a:r>
              <a:rPr lang="en-US" sz="3200" dirty="0">
                <a:solidFill>
                  <a:srgbClr val="002060"/>
                </a:solidFill>
                <a:latin typeface="Arial" panose="020B0604020202020204" pitchFamily="34" charset="0"/>
                <a:cs typeface="Arial" panose="020B0604020202020204" pitchFamily="34" charset="0"/>
              </a:rPr>
              <a:t>	- 90% in persons with dementia</a:t>
            </a:r>
          </a:p>
        </p:txBody>
      </p:sp>
    </p:spTree>
    <p:extLst>
      <p:ext uri="{BB962C8B-B14F-4D97-AF65-F5344CB8AC3E}">
        <p14:creationId xmlns:p14="http://schemas.microsoft.com/office/powerpoint/2010/main" val="1897061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A01BF83-CBB3-7642-A6A3-3BB55C8C008B}"/>
              </a:ext>
            </a:extLst>
          </p:cNvPr>
          <p:cNvSpPr>
            <a:spLocks noGrp="1"/>
          </p:cNvSpPr>
          <p:nvPr>
            <p:ph type="body" sz="quarter" idx="10"/>
          </p:nvPr>
        </p:nvSpPr>
        <p:spPr>
          <a:xfrm>
            <a:off x="394138" y="70945"/>
            <a:ext cx="11468348" cy="1261241"/>
          </a:xfrm>
        </p:spPr>
        <p:txBody>
          <a:bodyPr/>
          <a:lstStyle/>
          <a:p>
            <a:pPr algn="ctr"/>
            <a:r>
              <a:rPr lang="en-US" dirty="0">
                <a:solidFill>
                  <a:schemeClr val="bg1"/>
                </a:solidFill>
                <a:latin typeface="Arial" panose="020B0604020202020204" pitchFamily="34" charset="0"/>
                <a:cs typeface="Arial" panose="020B0604020202020204" pitchFamily="34" charset="0"/>
              </a:rPr>
              <a:t>Evidence supporting safe mobility &amp; mentation (delirium prevention) in hospital</a:t>
            </a:r>
          </a:p>
        </p:txBody>
      </p:sp>
      <p:sp>
        <p:nvSpPr>
          <p:cNvPr id="9" name="Text Placeholder 8">
            <a:extLst>
              <a:ext uri="{FF2B5EF4-FFF2-40B4-BE49-F238E27FC236}">
                <a16:creationId xmlns:a16="http://schemas.microsoft.com/office/drawing/2014/main" id="{888B9FF2-BA4D-2848-8D3E-BDFB958D6270}"/>
              </a:ext>
            </a:extLst>
          </p:cNvPr>
          <p:cNvSpPr>
            <a:spLocks noGrp="1"/>
          </p:cNvSpPr>
          <p:nvPr>
            <p:ph type="body" sz="quarter" idx="13"/>
          </p:nvPr>
        </p:nvSpPr>
        <p:spPr>
          <a:xfrm>
            <a:off x="103367" y="1396315"/>
            <a:ext cx="11998518" cy="4991786"/>
          </a:xfrm>
        </p:spPr>
        <p:txBody>
          <a:bodyPr>
            <a:normAutofit/>
          </a:bodyPr>
          <a:lstStyle/>
          <a:p>
            <a:pPr marL="0" indent="0">
              <a:buNone/>
            </a:pPr>
            <a:r>
              <a:rPr lang="en-US" sz="3500" b="1" dirty="0">
                <a:solidFill>
                  <a:srgbClr val="002060"/>
                </a:solidFill>
              </a:rPr>
              <a:t>Immobility and delirium</a:t>
            </a:r>
            <a:r>
              <a:rPr lang="en-US" sz="3500" dirty="0">
                <a:solidFill>
                  <a:srgbClr val="002060"/>
                </a:solidFill>
              </a:rPr>
              <a:t>:</a:t>
            </a:r>
          </a:p>
          <a:p>
            <a:r>
              <a:rPr lang="en-US" sz="3500" dirty="0">
                <a:solidFill>
                  <a:srgbClr val="002060"/>
                </a:solidFill>
              </a:rPr>
              <a:t>Most common causes of delay in discharge</a:t>
            </a:r>
          </a:p>
          <a:p>
            <a:r>
              <a:rPr lang="en-US" sz="3500" dirty="0">
                <a:solidFill>
                  <a:srgbClr val="002060"/>
                </a:solidFill>
              </a:rPr>
              <a:t>↓ ADLs and ↑ nursing home admission adjusting for illness 	severity</a:t>
            </a:r>
          </a:p>
          <a:p>
            <a:r>
              <a:rPr lang="en-US" sz="3500" dirty="0">
                <a:solidFill>
                  <a:srgbClr val="002060"/>
                </a:solidFill>
              </a:rPr>
              <a:t>Common cause of early readmission</a:t>
            </a:r>
          </a:p>
          <a:p>
            <a:endParaRPr lang="en-US" sz="3500" dirty="0"/>
          </a:p>
          <a:p>
            <a:pPr marL="0" indent="0" defTabSz="457200">
              <a:spcAft>
                <a:spcPts val="0"/>
              </a:spcAft>
              <a:buNone/>
              <a:defRPr/>
            </a:pPr>
            <a:endParaRPr lang="en-US" sz="3500" dirty="0"/>
          </a:p>
          <a:p>
            <a:pPr marL="0" indent="0" defTabSz="457200">
              <a:spcAft>
                <a:spcPts val="0"/>
              </a:spcAft>
              <a:buNone/>
              <a:defRPr/>
            </a:pPr>
            <a:endParaRPr lang="en-US" sz="2200" dirty="0">
              <a:latin typeface="+mn-lt"/>
            </a:endParaRPr>
          </a:p>
          <a:p>
            <a:pPr defTabSz="457200">
              <a:spcAft>
                <a:spcPts val="0"/>
              </a:spcAft>
              <a:defRPr/>
            </a:pPr>
            <a:endParaRPr lang="en-US" sz="2200" dirty="0">
              <a:latin typeface="+mn-lt"/>
            </a:endParaRPr>
          </a:p>
          <a:p>
            <a:pPr marL="0" indent="0">
              <a:buNone/>
            </a:pPr>
            <a:endParaRPr lang="en-US" dirty="0"/>
          </a:p>
        </p:txBody>
      </p:sp>
    </p:spTree>
    <p:extLst>
      <p:ext uri="{BB962C8B-B14F-4D97-AF65-F5344CB8AC3E}">
        <p14:creationId xmlns:p14="http://schemas.microsoft.com/office/powerpoint/2010/main" val="422696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8540-337B-4833-A8C0-F416ECA9A3DE}"/>
              </a:ext>
            </a:extLst>
          </p:cNvPr>
          <p:cNvSpPr>
            <a:spLocks noGrp="1"/>
          </p:cNvSpPr>
          <p:nvPr>
            <p:ph type="title"/>
          </p:nvPr>
        </p:nvSpPr>
        <p:spPr>
          <a:xfrm>
            <a:off x="838200" y="365126"/>
            <a:ext cx="10515600" cy="787218"/>
          </a:xfrm>
        </p:spPr>
        <p:txBody>
          <a:bodyPr>
            <a:normAutofit fontScale="90000"/>
          </a:bodyPr>
          <a:lstStyle/>
          <a:p>
            <a:r>
              <a:rPr lang="en-US" sz="4800" dirty="0">
                <a:latin typeface="Arial" panose="020B0604020202020204" pitchFamily="34" charset="0"/>
                <a:cs typeface="Arial" panose="020B0604020202020204" pitchFamily="34" charset="0"/>
              </a:rPr>
              <a:t>Age Friendly Health System Initiative</a:t>
            </a:r>
          </a:p>
        </p:txBody>
      </p:sp>
      <p:sp>
        <p:nvSpPr>
          <p:cNvPr id="7" name="Rectangle 6">
            <a:extLst>
              <a:ext uri="{FF2B5EF4-FFF2-40B4-BE49-F238E27FC236}">
                <a16:creationId xmlns:a16="http://schemas.microsoft.com/office/drawing/2014/main" id="{985164F9-9A2C-484E-AC6D-709E91461457}"/>
              </a:ext>
            </a:extLst>
          </p:cNvPr>
          <p:cNvSpPr/>
          <p:nvPr/>
        </p:nvSpPr>
        <p:spPr>
          <a:xfrm>
            <a:off x="376518" y="1395914"/>
            <a:ext cx="8546101" cy="4462760"/>
          </a:xfrm>
          <a:prstGeom prst="rect">
            <a:avLst/>
          </a:prstGeom>
        </p:spPr>
        <p:txBody>
          <a:bodyPr wrap="square">
            <a:spAutoFit/>
          </a:bodyPr>
          <a:lstStyle/>
          <a:p>
            <a:pPr marL="457200" indent="-457200">
              <a:buFont typeface="Arial" panose="020B0604020202020204" pitchFamily="34" charset="0"/>
              <a:buChar char="•"/>
            </a:pPr>
            <a:r>
              <a:rPr lang="en-US" sz="3200" b="1" dirty="0">
                <a:solidFill>
                  <a:schemeClr val="accent6">
                    <a:lumMod val="75000"/>
                  </a:schemeClr>
                </a:solidFill>
                <a:latin typeface="Arial" panose="020B0604020202020204" pitchFamily="34" charset="0"/>
                <a:cs typeface="Arial" panose="020B0604020202020204" pitchFamily="34" charset="0"/>
              </a:rPr>
              <a:t>Aim</a:t>
            </a:r>
            <a:r>
              <a:rPr lang="en-US" sz="3200" dirty="0">
                <a:solidFill>
                  <a:schemeClr val="accent6">
                    <a:lumMod val="75000"/>
                  </a:schemeClr>
                </a:solidFill>
                <a:latin typeface="Arial" panose="020B0604020202020204" pitchFamily="34" charset="0"/>
                <a:cs typeface="Arial" panose="020B0604020202020204" pitchFamily="34" charset="0"/>
              </a:rPr>
              <a:t>: Ensure safe and appropriate care of 	older adults in all settings </a:t>
            </a:r>
          </a:p>
          <a:p>
            <a:pPr marL="457200" indent="-457200">
              <a:buFont typeface="Arial" panose="020B0604020202020204" pitchFamily="34" charset="0"/>
              <a:buChar char="•"/>
            </a:pPr>
            <a:r>
              <a:rPr lang="en-US" sz="3200" dirty="0">
                <a:solidFill>
                  <a:schemeClr val="accent6">
                    <a:lumMod val="75000"/>
                  </a:schemeClr>
                </a:solidFill>
                <a:latin typeface="Arial" panose="020B0604020202020204" pitchFamily="34" charset="0"/>
                <a:cs typeface="Arial" panose="020B0604020202020204" pitchFamily="34" charset="0"/>
              </a:rPr>
              <a:t>Sponsored by John A. Hartford Foundation, 	Institute for Healthcare Improvement, 	American Hospital Association, Catholic 	Hospital Association</a:t>
            </a:r>
          </a:p>
          <a:p>
            <a:pPr marL="457200" indent="-457200">
              <a:buFont typeface="Arial" panose="020B0604020202020204" pitchFamily="34" charset="0"/>
              <a:buChar char="•"/>
            </a:pPr>
            <a:r>
              <a:rPr lang="en-US" sz="3200" dirty="0">
                <a:solidFill>
                  <a:schemeClr val="accent6">
                    <a:lumMod val="75000"/>
                  </a:schemeClr>
                </a:solidFill>
                <a:latin typeface="Arial" panose="020B0604020202020204" pitchFamily="34" charset="0"/>
                <a:cs typeface="Arial" panose="020B0604020202020204" pitchFamily="34" charset="0"/>
              </a:rPr>
              <a:t>3000+ health systems, hospitals, 	practices, etc.</a:t>
            </a:r>
          </a:p>
          <a:p>
            <a:endParaRPr lang="en-US" sz="2800" dirty="0"/>
          </a:p>
        </p:txBody>
      </p:sp>
      <p:pic>
        <p:nvPicPr>
          <p:cNvPr id="8" name="Picture 7">
            <a:extLst>
              <a:ext uri="{FF2B5EF4-FFF2-40B4-BE49-F238E27FC236}">
                <a16:creationId xmlns:a16="http://schemas.microsoft.com/office/drawing/2014/main" id="{3F5621E8-97DD-4C87-9152-865320B091B3}"/>
              </a:ext>
            </a:extLst>
          </p:cNvPr>
          <p:cNvPicPr>
            <a:picLocks noChangeAspect="1"/>
          </p:cNvPicPr>
          <p:nvPr/>
        </p:nvPicPr>
        <p:blipFill rotWithShape="1">
          <a:blip r:embed="rId3"/>
          <a:srcRect t="4609" b="2539"/>
          <a:stretch/>
        </p:blipFill>
        <p:spPr>
          <a:xfrm>
            <a:off x="8922619" y="1395914"/>
            <a:ext cx="2800600" cy="2834640"/>
          </a:xfrm>
          <a:prstGeom prst="rect">
            <a:avLst/>
          </a:prstGeom>
        </p:spPr>
      </p:pic>
    </p:spTree>
    <p:extLst>
      <p:ext uri="{BB962C8B-B14F-4D97-AF65-F5344CB8AC3E}">
        <p14:creationId xmlns:p14="http://schemas.microsoft.com/office/powerpoint/2010/main" val="3838815285"/>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A01BF83-CBB3-7642-A6A3-3BB55C8C008B}"/>
              </a:ext>
            </a:extLst>
          </p:cNvPr>
          <p:cNvSpPr>
            <a:spLocks noGrp="1"/>
          </p:cNvSpPr>
          <p:nvPr>
            <p:ph type="body" sz="quarter" idx="10"/>
          </p:nvPr>
        </p:nvSpPr>
        <p:spPr>
          <a:xfrm>
            <a:off x="394138" y="70945"/>
            <a:ext cx="11468348" cy="1261241"/>
          </a:xfrm>
        </p:spPr>
        <p:txBody>
          <a:bodyPr/>
          <a:lstStyle/>
          <a:p>
            <a:pPr algn="ctr"/>
            <a:r>
              <a:rPr lang="en-US" dirty="0">
                <a:solidFill>
                  <a:schemeClr val="bg1"/>
                </a:solidFill>
                <a:latin typeface="Arial" panose="020B0604020202020204" pitchFamily="34" charset="0"/>
                <a:cs typeface="Arial" panose="020B0604020202020204" pitchFamily="34" charset="0"/>
              </a:rPr>
              <a:t>Evidence supporting safe mobility &amp; mentation (delirium prevention) in hospital</a:t>
            </a:r>
          </a:p>
        </p:txBody>
      </p:sp>
      <p:sp>
        <p:nvSpPr>
          <p:cNvPr id="9" name="Text Placeholder 8">
            <a:extLst>
              <a:ext uri="{FF2B5EF4-FFF2-40B4-BE49-F238E27FC236}">
                <a16:creationId xmlns:a16="http://schemas.microsoft.com/office/drawing/2014/main" id="{888B9FF2-BA4D-2848-8D3E-BDFB958D6270}"/>
              </a:ext>
            </a:extLst>
          </p:cNvPr>
          <p:cNvSpPr>
            <a:spLocks noGrp="1"/>
          </p:cNvSpPr>
          <p:nvPr>
            <p:ph type="body" sz="quarter" idx="13"/>
          </p:nvPr>
        </p:nvSpPr>
        <p:spPr>
          <a:xfrm>
            <a:off x="103367" y="1396315"/>
            <a:ext cx="11998518" cy="4991786"/>
          </a:xfrm>
        </p:spPr>
        <p:txBody>
          <a:bodyPr>
            <a:normAutofit/>
          </a:bodyPr>
          <a:lstStyle/>
          <a:p>
            <a:pPr marL="0" indent="0">
              <a:buNone/>
            </a:pPr>
            <a:r>
              <a:rPr lang="en-US" b="1" dirty="0">
                <a:solidFill>
                  <a:srgbClr val="002060"/>
                </a:solidFill>
              </a:rPr>
              <a:t>Immobility and delirium prevention is cost savings</a:t>
            </a:r>
            <a:r>
              <a:rPr lang="en-US" dirty="0">
                <a:solidFill>
                  <a:srgbClr val="002060"/>
                </a:solidFill>
              </a:rPr>
              <a:t>:</a:t>
            </a:r>
          </a:p>
          <a:p>
            <a:pPr marL="0" indent="0">
              <a:buNone/>
            </a:pPr>
            <a:r>
              <a:rPr lang="en-US" dirty="0">
                <a:solidFill>
                  <a:srgbClr val="002060"/>
                </a:solidFill>
              </a:rPr>
              <a:t>9 studies of HELP (multicomponent delirium prevention) saved… </a:t>
            </a:r>
          </a:p>
          <a:p>
            <a:pPr marL="798513" lvl="1" indent="-457200"/>
            <a:r>
              <a:rPr lang="en-US" dirty="0">
                <a:solidFill>
                  <a:srgbClr val="002060"/>
                </a:solidFill>
              </a:rPr>
              <a:t>$1600 (2018 U.S. dollars) per patient in hospital costs </a:t>
            </a:r>
          </a:p>
          <a:p>
            <a:pPr marL="798513" lvl="1" indent="-457200"/>
            <a:r>
              <a:rPr lang="en-US" dirty="0">
                <a:solidFill>
                  <a:srgbClr val="002060"/>
                </a:solidFill>
              </a:rPr>
              <a:t>&gt; $16,000 (2018 U.S. dollars) per person-year in long-term care costs </a:t>
            </a:r>
          </a:p>
          <a:p>
            <a:pPr marL="341313" lvl="1" indent="0">
              <a:buNone/>
            </a:pPr>
            <a:r>
              <a:rPr lang="en-US" dirty="0">
                <a:solidFill>
                  <a:srgbClr val="002060"/>
                </a:solidFill>
              </a:rPr>
              <a:t>…in the year following delirium </a:t>
            </a:r>
          </a:p>
          <a:p>
            <a:pPr marL="341313" lvl="1" indent="0">
              <a:buNone/>
            </a:pPr>
            <a:r>
              <a:rPr lang="en-US" sz="2400" dirty="0">
                <a:solidFill>
                  <a:srgbClr val="002060"/>
                </a:solidFill>
              </a:rPr>
              <a:t>							</a:t>
            </a:r>
            <a:r>
              <a:rPr lang="en-US" sz="2400" dirty="0" err="1">
                <a:solidFill>
                  <a:srgbClr val="002060"/>
                </a:solidFill>
              </a:rPr>
              <a:t>Hshieh</a:t>
            </a:r>
            <a:r>
              <a:rPr lang="en-US" sz="2400" dirty="0">
                <a:solidFill>
                  <a:srgbClr val="002060"/>
                </a:solidFill>
              </a:rPr>
              <a:t>, </a:t>
            </a:r>
            <a:r>
              <a:rPr lang="en-US" sz="2400" dirty="0" err="1">
                <a:solidFill>
                  <a:srgbClr val="002060"/>
                </a:solidFill>
              </a:rPr>
              <a:t>AmJGeriatrPsych</a:t>
            </a:r>
            <a:r>
              <a:rPr lang="en-US" sz="2400" dirty="0">
                <a:solidFill>
                  <a:srgbClr val="002060"/>
                </a:solidFill>
              </a:rPr>
              <a:t>, 2018</a:t>
            </a:r>
          </a:p>
          <a:p>
            <a:pPr marL="349250" lvl="1" indent="0">
              <a:buNone/>
            </a:pPr>
            <a:endParaRPr lang="en-US" sz="3500" dirty="0"/>
          </a:p>
          <a:p>
            <a:pPr marL="0" indent="0" defTabSz="457200">
              <a:spcAft>
                <a:spcPts val="0"/>
              </a:spcAft>
              <a:buNone/>
              <a:defRPr/>
            </a:pPr>
            <a:endParaRPr lang="en-US" sz="3500" dirty="0"/>
          </a:p>
          <a:p>
            <a:pPr marL="0" indent="0" defTabSz="457200">
              <a:spcAft>
                <a:spcPts val="0"/>
              </a:spcAft>
              <a:buNone/>
              <a:defRPr/>
            </a:pPr>
            <a:endParaRPr lang="en-US" sz="2200" dirty="0">
              <a:latin typeface="+mn-lt"/>
            </a:endParaRPr>
          </a:p>
          <a:p>
            <a:pPr defTabSz="457200">
              <a:spcAft>
                <a:spcPts val="0"/>
              </a:spcAft>
              <a:defRPr/>
            </a:pPr>
            <a:endParaRPr lang="en-US" sz="2200" dirty="0">
              <a:latin typeface="+mn-lt"/>
            </a:endParaRPr>
          </a:p>
          <a:p>
            <a:pPr marL="0" indent="0">
              <a:buNone/>
            </a:pPr>
            <a:endParaRPr lang="en-US" dirty="0"/>
          </a:p>
        </p:txBody>
      </p:sp>
    </p:spTree>
    <p:extLst>
      <p:ext uri="{BB962C8B-B14F-4D97-AF65-F5344CB8AC3E}">
        <p14:creationId xmlns:p14="http://schemas.microsoft.com/office/powerpoint/2010/main" val="1735173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5E387B-2311-460B-A0CC-3AC60DAA6FA6}"/>
              </a:ext>
            </a:extLst>
          </p:cNvPr>
          <p:cNvSpPr>
            <a:spLocks noGrp="1"/>
          </p:cNvSpPr>
          <p:nvPr>
            <p:ph type="body" sz="quarter" idx="10"/>
          </p:nvPr>
        </p:nvSpPr>
        <p:spPr>
          <a:xfrm>
            <a:off x="175491" y="0"/>
            <a:ext cx="11180081" cy="1326254"/>
          </a:xfrm>
        </p:spPr>
        <p:txBody>
          <a:bodyPr/>
          <a:lstStyle/>
          <a:p>
            <a:pPr algn="ctr"/>
            <a:r>
              <a:rPr lang="en-US" sz="3600" b="1" dirty="0">
                <a:solidFill>
                  <a:schemeClr val="bg1"/>
                </a:solidFill>
                <a:latin typeface="Arial" panose="020B0604020202020204" pitchFamily="34" charset="0"/>
                <a:cs typeface="Arial" panose="020B0604020202020204" pitchFamily="34" charset="0"/>
              </a:rPr>
              <a:t>Evidence supporting multicomponent intervention for mentation (delirium) and </a:t>
            </a:r>
            <a:r>
              <a:rPr lang="en-US" b="1" dirty="0">
                <a:solidFill>
                  <a:schemeClr val="bg1"/>
                </a:solidFill>
                <a:latin typeface="Arial" panose="020B0604020202020204" pitchFamily="34" charset="0"/>
                <a:cs typeface="Arial" panose="020B0604020202020204" pitchFamily="34" charset="0"/>
              </a:rPr>
              <a:t>mobility  (falls)</a:t>
            </a:r>
          </a:p>
          <a:p>
            <a:endParaRPr lang="en-US" dirty="0"/>
          </a:p>
        </p:txBody>
      </p:sp>
      <p:sp>
        <p:nvSpPr>
          <p:cNvPr id="3" name="Text Placeholder 2">
            <a:extLst>
              <a:ext uri="{FF2B5EF4-FFF2-40B4-BE49-F238E27FC236}">
                <a16:creationId xmlns:a16="http://schemas.microsoft.com/office/drawing/2014/main" id="{9372284A-8322-465F-A9E4-9EBFAE747A5E}"/>
              </a:ext>
            </a:extLst>
          </p:cNvPr>
          <p:cNvSpPr>
            <a:spLocks noGrp="1"/>
          </p:cNvSpPr>
          <p:nvPr>
            <p:ph type="body" sz="quarter" idx="13"/>
          </p:nvPr>
        </p:nvSpPr>
        <p:spPr/>
        <p:txBody>
          <a:bodyPr/>
          <a:lstStyle/>
          <a:p>
            <a:endParaRPr lang="en-US"/>
          </a:p>
        </p:txBody>
      </p:sp>
      <p:graphicFrame>
        <p:nvGraphicFramePr>
          <p:cNvPr id="4" name="Table 3">
            <a:extLst>
              <a:ext uri="{FF2B5EF4-FFF2-40B4-BE49-F238E27FC236}">
                <a16:creationId xmlns:a16="http://schemas.microsoft.com/office/drawing/2014/main" id="{8163C228-45F5-4E45-AE88-A2FBBBA8F65F}"/>
              </a:ext>
            </a:extLst>
          </p:cNvPr>
          <p:cNvGraphicFramePr>
            <a:graphicFrameLocks noGrp="1"/>
          </p:cNvGraphicFramePr>
          <p:nvPr>
            <p:extLst>
              <p:ext uri="{D42A27DB-BD31-4B8C-83A1-F6EECF244321}">
                <p14:modId xmlns:p14="http://schemas.microsoft.com/office/powerpoint/2010/main" val="2294312362"/>
              </p:ext>
            </p:extLst>
          </p:nvPr>
        </p:nvGraphicFramePr>
        <p:xfrm>
          <a:off x="762000" y="1326254"/>
          <a:ext cx="10833538" cy="4968240"/>
        </p:xfrm>
        <a:graphic>
          <a:graphicData uri="http://schemas.openxmlformats.org/drawingml/2006/table">
            <a:tbl>
              <a:tblPr firstRow="1" bandRow="1">
                <a:tableStyleId>{5C22544A-7EE6-4342-B048-85BDC9FD1C3A}</a:tableStyleId>
              </a:tblPr>
              <a:tblGrid>
                <a:gridCol w="3171497">
                  <a:extLst>
                    <a:ext uri="{9D8B030D-6E8A-4147-A177-3AD203B41FA5}">
                      <a16:colId xmlns:a16="http://schemas.microsoft.com/office/drawing/2014/main" val="1851282758"/>
                    </a:ext>
                  </a:extLst>
                </a:gridCol>
                <a:gridCol w="3310758">
                  <a:extLst>
                    <a:ext uri="{9D8B030D-6E8A-4147-A177-3AD203B41FA5}">
                      <a16:colId xmlns:a16="http://schemas.microsoft.com/office/drawing/2014/main" val="2462822216"/>
                    </a:ext>
                  </a:extLst>
                </a:gridCol>
                <a:gridCol w="4351283">
                  <a:extLst>
                    <a:ext uri="{9D8B030D-6E8A-4147-A177-3AD203B41FA5}">
                      <a16:colId xmlns:a16="http://schemas.microsoft.com/office/drawing/2014/main" val="4223537875"/>
                    </a:ext>
                  </a:extLst>
                </a:gridCol>
              </a:tblGrid>
              <a:tr h="0">
                <a:tc>
                  <a:txBody>
                    <a:bodyPr/>
                    <a:lstStyle/>
                    <a:p>
                      <a:pPr algn="ctr"/>
                      <a:r>
                        <a:rPr lang="en-US" sz="3200" dirty="0">
                          <a:solidFill>
                            <a:srgbClr val="002060"/>
                          </a:solidFill>
                          <a:latin typeface="Arial" panose="020B0604020202020204" pitchFamily="34" charset="0"/>
                          <a:cs typeface="Arial" panose="020B0604020202020204" pitchFamily="34" charset="0"/>
                        </a:rPr>
                        <a:t>Study</a:t>
                      </a:r>
                    </a:p>
                  </a:txBody>
                  <a:tcPr/>
                </a:tc>
                <a:tc>
                  <a:txBody>
                    <a:bodyPr/>
                    <a:lstStyle/>
                    <a:p>
                      <a:pPr algn="ctr"/>
                      <a:r>
                        <a:rPr lang="en-US" sz="3200" dirty="0">
                          <a:solidFill>
                            <a:srgbClr val="002060"/>
                          </a:solidFill>
                          <a:latin typeface="Arial" panose="020B0604020202020204" pitchFamily="34" charset="0"/>
                          <a:cs typeface="Arial" panose="020B0604020202020204" pitchFamily="34" charset="0"/>
                        </a:rPr>
                        <a:t>Intervention</a:t>
                      </a:r>
                    </a:p>
                  </a:txBody>
                  <a:tcPr/>
                </a:tc>
                <a:tc>
                  <a:txBody>
                    <a:bodyPr/>
                    <a:lstStyle/>
                    <a:p>
                      <a:pPr algn="ctr"/>
                      <a:r>
                        <a:rPr lang="en-US" sz="3200" dirty="0">
                          <a:solidFill>
                            <a:srgbClr val="002060"/>
                          </a:solidFill>
                          <a:latin typeface="Arial" panose="020B0604020202020204" pitchFamily="34" charset="0"/>
                          <a:cs typeface="Arial" panose="020B0604020202020204" pitchFamily="34" charset="0"/>
                        </a:rPr>
                        <a:t>Results</a:t>
                      </a:r>
                    </a:p>
                  </a:txBody>
                  <a:tcPr/>
                </a:tc>
                <a:extLst>
                  <a:ext uri="{0D108BD9-81ED-4DB2-BD59-A6C34878D82A}">
                    <a16:rowId xmlns:a16="http://schemas.microsoft.com/office/drawing/2014/main" val="3831643233"/>
                  </a:ext>
                </a:extLst>
              </a:tr>
              <a:tr h="474514">
                <a:tc>
                  <a:txBody>
                    <a:bodyPr/>
                    <a:lstStyle/>
                    <a:p>
                      <a:r>
                        <a:rPr lang="en-US" sz="3200" dirty="0">
                          <a:solidFill>
                            <a:srgbClr val="002060"/>
                          </a:solidFill>
                          <a:latin typeface="Arial" panose="020B0604020202020204" pitchFamily="34" charset="0"/>
                          <a:cs typeface="Arial" panose="020B0604020202020204" pitchFamily="34" charset="0"/>
                        </a:rPr>
                        <a:t>6-PACK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1200" dirty="0">
                          <a:solidFill>
                            <a:srgbClr val="002060"/>
                          </a:solidFill>
                          <a:effectLst/>
                          <a:latin typeface="Arial" panose="020B0604020202020204" pitchFamily="34" charset="0"/>
                          <a:ea typeface="+mn-ea"/>
                          <a:cs typeface="Arial" panose="020B0604020202020204" pitchFamily="34" charset="0"/>
                        </a:rPr>
                        <a:t>Alarms, alerts, etc. (no mobility)</a:t>
                      </a:r>
                    </a:p>
                  </a:txBody>
                  <a:tcPr/>
                </a:tc>
                <a:tc>
                  <a:txBody>
                    <a:bodyPr/>
                    <a:lstStyle/>
                    <a:p>
                      <a:r>
                        <a:rPr lang="en-US" sz="3200" dirty="0">
                          <a:solidFill>
                            <a:srgbClr val="002060"/>
                          </a:solidFill>
                          <a:latin typeface="Arial" panose="020B0604020202020204" pitchFamily="34" charset="0"/>
                          <a:cs typeface="Arial" panose="020B0604020202020204" pitchFamily="34" charset="0"/>
                        </a:rPr>
                        <a:t>Falls: 1.04 (0.78-1.37)</a:t>
                      </a:r>
                    </a:p>
                    <a:p>
                      <a:r>
                        <a:rPr lang="en-US" sz="3200" dirty="0">
                          <a:solidFill>
                            <a:srgbClr val="002060"/>
                          </a:solidFill>
                          <a:latin typeface="Arial" panose="020B0604020202020204" pitchFamily="34" charset="0"/>
                          <a:cs typeface="Arial" panose="020B0604020202020204" pitchFamily="34" charset="0"/>
                        </a:rPr>
                        <a:t>Fall injuries: 0.96 (0.72-1.27)</a:t>
                      </a:r>
                    </a:p>
                    <a:p>
                      <a:r>
                        <a:rPr lang="en-US" sz="2000" dirty="0">
                          <a:solidFill>
                            <a:srgbClr val="002060"/>
                          </a:solidFill>
                          <a:latin typeface="Arial" panose="020B0604020202020204" pitchFamily="34" charset="0"/>
                          <a:cs typeface="Arial" panose="020B0604020202020204" pitchFamily="34" charset="0"/>
                        </a:rPr>
                        <a:t>                       Barker A. BMJ 2016</a:t>
                      </a:r>
                    </a:p>
                  </a:txBody>
                  <a:tcPr/>
                </a:tc>
                <a:extLst>
                  <a:ext uri="{0D108BD9-81ED-4DB2-BD59-A6C34878D82A}">
                    <a16:rowId xmlns:a16="http://schemas.microsoft.com/office/drawing/2014/main" val="347067297"/>
                  </a:ext>
                </a:extLst>
              </a:tr>
              <a:tr h="1843666">
                <a:tc>
                  <a:txBody>
                    <a:bodyPr/>
                    <a:lstStyle/>
                    <a:p>
                      <a:r>
                        <a:rPr lang="en-US" sz="3200" dirty="0">
                          <a:solidFill>
                            <a:srgbClr val="002060"/>
                          </a:solidFill>
                          <a:latin typeface="Arial" panose="020B0604020202020204" pitchFamily="34" charset="0"/>
                          <a:cs typeface="Arial" panose="020B0604020202020204" pitchFamily="34" charset="0"/>
                        </a:rPr>
                        <a:t>Multicomponent delirium prevention (HELP)</a:t>
                      </a:r>
                    </a:p>
                  </a:txBody>
                  <a:tcPr/>
                </a:tc>
                <a:tc>
                  <a:txBody>
                    <a:bodyPr/>
                    <a:lstStyle/>
                    <a:p>
                      <a:pPr algn="l"/>
                      <a:r>
                        <a:rPr lang="en-US" sz="3200" dirty="0">
                          <a:solidFill>
                            <a:srgbClr val="002060"/>
                          </a:solidFill>
                          <a:latin typeface="Arial" panose="020B0604020202020204" pitchFamily="34" charset="0"/>
                          <a:cs typeface="Arial" panose="020B0604020202020204" pitchFamily="34" charset="0"/>
                        </a:rPr>
                        <a:t>Early mobility, sensory, hydration, sleep, tethers, medications </a:t>
                      </a:r>
                    </a:p>
                  </a:txBody>
                  <a:tcPr/>
                </a:tc>
                <a:tc>
                  <a:txBody>
                    <a:bodyPr/>
                    <a:lstStyle/>
                    <a:p>
                      <a:r>
                        <a:rPr lang="en-US" sz="3200" dirty="0">
                          <a:solidFill>
                            <a:srgbClr val="002060"/>
                          </a:solidFill>
                          <a:latin typeface="Arial" panose="020B0604020202020204" pitchFamily="34" charset="0"/>
                          <a:cs typeface="Arial" panose="020B0604020202020204" pitchFamily="34" charset="0"/>
                        </a:rPr>
                        <a:t>Falls: 0.58 (0.35-0.95)</a:t>
                      </a:r>
                    </a:p>
                    <a:p>
                      <a:r>
                        <a:rPr lang="en-US" sz="3200" dirty="0">
                          <a:solidFill>
                            <a:srgbClr val="002060"/>
                          </a:solidFill>
                          <a:latin typeface="Arial" panose="020B0604020202020204" pitchFamily="34" charset="0"/>
                          <a:cs typeface="Arial" panose="020B0604020202020204" pitchFamily="34" charset="0"/>
                        </a:rPr>
                        <a:t>Delirium: </a:t>
                      </a:r>
                      <a:r>
                        <a:rPr lang="en-US"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0.47 (0.37-0.59)</a:t>
                      </a:r>
                      <a:endParaRPr lang="en-US" sz="3200" dirty="0">
                        <a:solidFill>
                          <a:srgbClr val="002060"/>
                        </a:solidFill>
                        <a:highlight>
                          <a:srgbClr val="FFFF00"/>
                        </a:highlight>
                        <a:latin typeface="Arial" panose="020B0604020202020204" pitchFamily="34" charset="0"/>
                        <a:cs typeface="Arial" panose="020B0604020202020204" pitchFamily="34" charset="0"/>
                      </a:endParaRPr>
                    </a:p>
                    <a:p>
                      <a:r>
                        <a:rPr lang="en-US" sz="32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Hshieh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AmJGeritrPsych</a:t>
                      </a:r>
                      <a:r>
                        <a:rPr lang="en-US" sz="2000" dirty="0">
                          <a:solidFill>
                            <a:srgbClr val="002060"/>
                          </a:solidFill>
                          <a:latin typeface="Arial" panose="020B0604020202020204" pitchFamily="34" charset="0"/>
                          <a:cs typeface="Arial" panose="020B0604020202020204" pitchFamily="34" charset="0"/>
                        </a:rPr>
                        <a:t> 2018</a:t>
                      </a:r>
                    </a:p>
                  </a:txBody>
                  <a:tcPr/>
                </a:tc>
                <a:extLst>
                  <a:ext uri="{0D108BD9-81ED-4DB2-BD59-A6C34878D82A}">
                    <a16:rowId xmlns:a16="http://schemas.microsoft.com/office/drawing/2014/main" val="1793337782"/>
                  </a:ext>
                </a:extLst>
              </a:tr>
            </a:tbl>
          </a:graphicData>
        </a:graphic>
      </p:graphicFrame>
    </p:spTree>
    <p:extLst>
      <p:ext uri="{BB962C8B-B14F-4D97-AF65-F5344CB8AC3E}">
        <p14:creationId xmlns:p14="http://schemas.microsoft.com/office/powerpoint/2010/main" val="4068652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AD26-51B6-4289-97DB-35040B1B8CDB}"/>
              </a:ext>
            </a:extLst>
          </p:cNvPr>
          <p:cNvSpPr>
            <a:spLocks noGrp="1"/>
          </p:cNvSpPr>
          <p:nvPr>
            <p:ph type="title"/>
          </p:nvPr>
        </p:nvSpPr>
        <p:spPr>
          <a:xfrm>
            <a:off x="231112" y="164159"/>
            <a:ext cx="10008158" cy="820580"/>
          </a:xfrm>
        </p:spPr>
        <p:txBody>
          <a:bodyPr wrap="square" anchor="ctr">
            <a:normAutofit/>
          </a:bodyPr>
          <a:lstStyle/>
          <a:p>
            <a:r>
              <a:rPr lang="en-US" sz="4000" dirty="0">
                <a:latin typeface="Arial" panose="020B0604020202020204" pitchFamily="34" charset="0"/>
                <a:cs typeface="Arial" panose="020B0604020202020204" pitchFamily="34" charset="0"/>
              </a:rPr>
              <a:t>4M framework in practice (hospital)</a:t>
            </a:r>
          </a:p>
        </p:txBody>
      </p:sp>
      <p:sp>
        <p:nvSpPr>
          <p:cNvPr id="3" name="Content Placeholder 2">
            <a:extLst>
              <a:ext uri="{FF2B5EF4-FFF2-40B4-BE49-F238E27FC236}">
                <a16:creationId xmlns:a16="http://schemas.microsoft.com/office/drawing/2014/main" id="{4FE66A49-7929-4492-BD85-104EF4041DE7}"/>
              </a:ext>
            </a:extLst>
          </p:cNvPr>
          <p:cNvSpPr>
            <a:spLocks noGrp="1"/>
          </p:cNvSpPr>
          <p:nvPr>
            <p:ph sz="half" idx="1"/>
          </p:nvPr>
        </p:nvSpPr>
        <p:spPr>
          <a:xfrm>
            <a:off x="838200" y="1296237"/>
            <a:ext cx="7095836" cy="4602145"/>
          </a:xfrm>
        </p:spPr>
        <p:txBody>
          <a:bodyPr wrap="square" anchor="t">
            <a:normAutofit/>
          </a:bodyPr>
          <a:lstStyle/>
          <a:p>
            <a:endParaRPr lang="en-US" sz="2800" dirty="0">
              <a:solidFill>
                <a:schemeClr val="accent6">
                  <a:lumMod val="75000"/>
                </a:schemeClr>
              </a:solidFill>
              <a:latin typeface="Arial" panose="020B0604020202020204" pitchFamily="34" charset="0"/>
              <a:cs typeface="Arial" panose="020B0604020202020204" pitchFamily="34" charset="0"/>
            </a:endParaRPr>
          </a:p>
          <a:p>
            <a:endParaRPr lang="en-US" sz="2800" dirty="0">
              <a:solidFill>
                <a:schemeClr val="accent6">
                  <a:lumMod val="75000"/>
                </a:schemeClr>
              </a:solidFill>
              <a:latin typeface="Arial" panose="020B0604020202020204" pitchFamily="34" charset="0"/>
              <a:cs typeface="Arial" panose="020B0604020202020204" pitchFamily="34" charset="0"/>
            </a:endParaRPr>
          </a:p>
          <a:p>
            <a:r>
              <a:rPr lang="en-US" sz="2800" dirty="0">
                <a:solidFill>
                  <a:schemeClr val="accent6">
                    <a:lumMod val="75000"/>
                  </a:schemeClr>
                </a:solidFill>
                <a:latin typeface="Arial" panose="020B0604020202020204" pitchFamily="34" charset="0"/>
                <a:cs typeface="Arial" panose="020B0604020202020204" pitchFamily="34" charset="0"/>
              </a:rPr>
              <a:t>Ask and act on What </a:t>
            </a:r>
            <a:r>
              <a:rPr lang="en-US" sz="2800" b="1" dirty="0">
                <a:solidFill>
                  <a:schemeClr val="accent6">
                    <a:lumMod val="75000"/>
                  </a:schemeClr>
                </a:solidFill>
                <a:latin typeface="Arial" panose="020B0604020202020204" pitchFamily="34" charset="0"/>
                <a:cs typeface="Arial" panose="020B0604020202020204" pitchFamily="34" charset="0"/>
              </a:rPr>
              <a:t>Matters</a:t>
            </a:r>
          </a:p>
          <a:p>
            <a:pPr marL="0" indent="0">
              <a:buNone/>
            </a:pPr>
            <a:r>
              <a:rPr lang="en-US" sz="2800" dirty="0">
                <a:solidFill>
                  <a:schemeClr val="accent6">
                    <a:lumMod val="75000"/>
                  </a:schemeClr>
                </a:solidFill>
                <a:latin typeface="Arial" panose="020B0604020202020204" pitchFamily="34" charset="0"/>
                <a:cs typeface="Arial" panose="020B0604020202020204" pitchFamily="34" charset="0"/>
              </a:rPr>
              <a:t>			</a:t>
            </a:r>
          </a:p>
          <a:p>
            <a:endParaRPr lang="en-US" sz="2800" dirty="0">
              <a:solidFill>
                <a:schemeClr val="accent6">
                  <a:lumMod val="75000"/>
                </a:schemeClr>
              </a:solidFill>
              <a:latin typeface="Arial" panose="020B0604020202020204" pitchFamily="34" charset="0"/>
              <a:cs typeface="Arial" panose="020B0604020202020204" pitchFamily="34" charset="0"/>
            </a:endParaRPr>
          </a:p>
          <a:p>
            <a:r>
              <a:rPr lang="en-US" sz="2800" dirty="0">
                <a:solidFill>
                  <a:schemeClr val="accent6">
                    <a:lumMod val="75000"/>
                  </a:schemeClr>
                </a:solidFill>
                <a:latin typeface="Arial" panose="020B0604020202020204" pitchFamily="34" charset="0"/>
                <a:cs typeface="Arial" panose="020B0604020202020204" pitchFamily="34" charset="0"/>
              </a:rPr>
              <a:t>Interdisciplinary delirium &amp; safe mobility interventions (mentation, mobility, medications </a:t>
            </a:r>
          </a:p>
          <a:p>
            <a:pPr marL="400050" lvl="1" indent="0">
              <a:buNone/>
            </a:pPr>
            <a:endParaRPr lang="en-US" sz="2800" dirty="0">
              <a:solidFill>
                <a:schemeClr val="accent6">
                  <a:lumMod val="75000"/>
                </a:schemeClr>
              </a:solidFill>
              <a:latin typeface="Arial" panose="020B0604020202020204" pitchFamily="34" charset="0"/>
              <a:cs typeface="Arial" panose="020B0604020202020204" pitchFamily="34" charset="0"/>
            </a:endParaRPr>
          </a:p>
          <a:p>
            <a:pPr marL="0" indent="0">
              <a:buNone/>
            </a:pPr>
            <a:endParaRPr lang="en-US" sz="2800" dirty="0">
              <a:solidFill>
                <a:schemeClr val="accent6">
                  <a:lumMod val="75000"/>
                </a:schemeClr>
              </a:solidFill>
              <a:latin typeface="Arial" panose="020B0604020202020204" pitchFamily="34" charset="0"/>
              <a:cs typeface="Arial" panose="020B0604020202020204" pitchFamily="34" charset="0"/>
            </a:endParaRPr>
          </a:p>
          <a:p>
            <a:pPr marL="0" indent="0">
              <a:buNone/>
            </a:pPr>
            <a:endParaRPr lang="en-US" dirty="0"/>
          </a:p>
        </p:txBody>
      </p:sp>
      <p:pic>
        <p:nvPicPr>
          <p:cNvPr id="5" name="Picture 4" descr="A picture containing person&#10;&#10;Description automatically generated">
            <a:extLst>
              <a:ext uri="{FF2B5EF4-FFF2-40B4-BE49-F238E27FC236}">
                <a16:creationId xmlns:a16="http://schemas.microsoft.com/office/drawing/2014/main" id="{4FA90686-E46B-4E7E-A010-95E783003A58}"/>
              </a:ext>
            </a:extLst>
          </p:cNvPr>
          <p:cNvPicPr>
            <a:picLocks noChangeAspect="1"/>
          </p:cNvPicPr>
          <p:nvPr/>
        </p:nvPicPr>
        <p:blipFill rotWithShape="1">
          <a:blip r:embed="rId2">
            <a:extLst>
              <a:ext uri="{28A0092B-C50C-407E-A947-70E740481C1C}">
                <a14:useLocalDpi xmlns:a14="http://schemas.microsoft.com/office/drawing/2010/main" val="0"/>
              </a:ext>
            </a:extLst>
          </a:blip>
          <a:srcRect l="40399" r="400"/>
          <a:stretch/>
        </p:blipFill>
        <p:spPr>
          <a:xfrm>
            <a:off x="8042571" y="1783080"/>
            <a:ext cx="3706317" cy="3291840"/>
          </a:xfrm>
          <a:prstGeom prst="rect">
            <a:avLst/>
          </a:prstGeom>
          <a:noFill/>
        </p:spPr>
      </p:pic>
      <p:sp>
        <p:nvSpPr>
          <p:cNvPr id="4" name="Arrow: Up 3">
            <a:extLst>
              <a:ext uri="{FF2B5EF4-FFF2-40B4-BE49-F238E27FC236}">
                <a16:creationId xmlns:a16="http://schemas.microsoft.com/office/drawing/2014/main" id="{81F4BEE6-D062-6E56-C03A-D70A0C7E6848}"/>
              </a:ext>
            </a:extLst>
          </p:cNvPr>
          <p:cNvSpPr/>
          <p:nvPr/>
        </p:nvSpPr>
        <p:spPr>
          <a:xfrm>
            <a:off x="3650400" y="2844000"/>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654580"/>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862733-D8FF-4B11-BEFA-1233CF9BB4C1}"/>
              </a:ext>
            </a:extLst>
          </p:cNvPr>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Asking What Matters in the hospital </a:t>
            </a:r>
          </a:p>
        </p:txBody>
      </p:sp>
      <p:pic>
        <p:nvPicPr>
          <p:cNvPr id="7" name="Content Placeholder 6" descr="A person standing in a room&#10;&#10;Description automatically generated">
            <a:extLst>
              <a:ext uri="{FF2B5EF4-FFF2-40B4-BE49-F238E27FC236}">
                <a16:creationId xmlns:a16="http://schemas.microsoft.com/office/drawing/2014/main" id="{B77D8316-07C5-46F8-A9EF-272B4647CC4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54" r="5535" b="2"/>
          <a:stretch/>
        </p:blipFill>
        <p:spPr>
          <a:xfrm>
            <a:off x="7142424" y="1641157"/>
            <a:ext cx="4468550" cy="3566160"/>
          </a:xfrm>
          <a:prstGeom prst="rect">
            <a:avLst/>
          </a:prstGeom>
          <a:noFill/>
        </p:spPr>
      </p:pic>
      <p:sp>
        <p:nvSpPr>
          <p:cNvPr id="9" name="TextBox 8">
            <a:extLst>
              <a:ext uri="{FF2B5EF4-FFF2-40B4-BE49-F238E27FC236}">
                <a16:creationId xmlns:a16="http://schemas.microsoft.com/office/drawing/2014/main" id="{461E63FC-4A17-4661-BA4D-CF5701388FF4}"/>
              </a:ext>
            </a:extLst>
          </p:cNvPr>
          <p:cNvSpPr txBox="1"/>
          <p:nvPr/>
        </p:nvSpPr>
        <p:spPr>
          <a:xfrm>
            <a:off x="157018" y="1828800"/>
            <a:ext cx="6834332" cy="2308324"/>
          </a:xfrm>
          <a:prstGeom prst="rect">
            <a:avLst/>
          </a:prstGeom>
          <a:noFill/>
        </p:spPr>
        <p:txBody>
          <a:bodyPr wrap="square">
            <a:spAutoFit/>
          </a:bodyPr>
          <a:lstStyle/>
          <a:p>
            <a:pPr marL="457200" indent="-457200">
              <a:lnSpc>
                <a:spcPct val="90000"/>
              </a:lnSpc>
              <a:buFont typeface="Arial" panose="020B0604020202020204" pitchFamily="34" charset="0"/>
              <a:buChar char="•"/>
            </a:pPr>
            <a:endParaRPr lang="en-US" sz="3200" dirty="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US" sz="3200" dirty="0">
                <a:solidFill>
                  <a:srgbClr val="002060"/>
                </a:solidFill>
                <a:latin typeface="Arial" panose="020B0604020202020204" pitchFamily="34" charset="0"/>
                <a:cs typeface="Arial" panose="020B0604020202020204" pitchFamily="34" charset="0"/>
              </a:rPr>
              <a:t>Get to know person &amp; what’s 	important</a:t>
            </a:r>
          </a:p>
          <a:p>
            <a:pPr marL="457200" indent="-457200">
              <a:lnSpc>
                <a:spcPct val="90000"/>
              </a:lnSpc>
              <a:buFont typeface="Arial" panose="020B0604020202020204" pitchFamily="34" charset="0"/>
              <a:buChar char="•"/>
            </a:pPr>
            <a:endParaRPr lang="en-US" sz="3200" dirty="0">
              <a:solidFill>
                <a:srgbClr val="002060"/>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US" sz="3200" dirty="0">
                <a:solidFill>
                  <a:srgbClr val="002060"/>
                </a:solidFill>
                <a:latin typeface="Arial" panose="020B0604020202020204" pitchFamily="34" charset="0"/>
                <a:cs typeface="Arial" panose="020B0604020202020204" pitchFamily="34" charset="0"/>
              </a:rPr>
              <a:t>Inform care decisions</a:t>
            </a:r>
          </a:p>
        </p:txBody>
      </p:sp>
    </p:spTree>
    <p:extLst>
      <p:ext uri="{BB962C8B-B14F-4D97-AF65-F5344CB8AC3E}">
        <p14:creationId xmlns:p14="http://schemas.microsoft.com/office/powerpoint/2010/main" val="2570608919"/>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5797746-AD4B-427B-AD83-27F8A5F385B4}"/>
              </a:ext>
            </a:extLst>
          </p:cNvPr>
          <p:cNvSpPr>
            <a:spLocks noGrp="1"/>
          </p:cNvSpPr>
          <p:nvPr>
            <p:ph idx="1"/>
          </p:nvPr>
        </p:nvSpPr>
        <p:spPr/>
        <p:txBody>
          <a:bodyPr/>
          <a:lstStyle/>
          <a:p>
            <a:pPr marL="457165" marR="0" lvl="0" indent="-457165" algn="l" defTabSz="1219108" rtl="0" eaLnBrk="1" fontAlgn="auto" latinLnBrk="0" hangingPunct="1">
              <a:lnSpc>
                <a:spcPct val="100000"/>
              </a:lnSpc>
              <a:spcBef>
                <a:spcPct val="20000"/>
              </a:spcBef>
              <a:spcAft>
                <a:spcPts val="0"/>
              </a:spcAft>
              <a:buClr>
                <a:srgbClr val="008DA8"/>
              </a:buClr>
              <a:buSzPct val="110000"/>
              <a:buFont typeface="Arial" panose="020B0604020202020204" pitchFamily="34" charset="0"/>
              <a:buChar char="•"/>
              <a:tabLst/>
              <a:defRPr/>
            </a:pPr>
            <a:r>
              <a:rPr kumimoji="0" lang="en-US" sz="3000" b="0" i="0" u="none" strike="noStrike" kern="1200" cap="none" spc="0" normalizeH="0" baseline="0" noProof="0" dirty="0">
                <a:ln>
                  <a:noFill/>
                </a:ln>
                <a:solidFill>
                  <a:srgbClr val="0E395B"/>
                </a:solidFill>
                <a:effectLst/>
                <a:uLnTx/>
                <a:uFillTx/>
                <a:latin typeface="Century Gothic" panose="020B0502020202020204" pitchFamily="34" charset="0"/>
                <a:ea typeface="+mn-ea"/>
                <a:cs typeface="Arial" pitchFamily="34" charset="0"/>
              </a:rPr>
              <a:t>What is important to you today?</a:t>
            </a:r>
          </a:p>
          <a:p>
            <a:pPr marL="457165" marR="0" lvl="0" indent="-457165" algn="l" defTabSz="1219108" rtl="0" eaLnBrk="1" fontAlgn="auto" latinLnBrk="0" hangingPunct="1">
              <a:lnSpc>
                <a:spcPct val="100000"/>
              </a:lnSpc>
              <a:spcBef>
                <a:spcPct val="20000"/>
              </a:spcBef>
              <a:spcAft>
                <a:spcPts val="0"/>
              </a:spcAft>
              <a:buClr>
                <a:srgbClr val="008DA8"/>
              </a:buClr>
              <a:buSzPct val="110000"/>
              <a:buFont typeface="Arial" panose="020B0604020202020204" pitchFamily="34" charset="0"/>
              <a:buChar char="•"/>
              <a:tabLst/>
              <a:defRPr/>
            </a:pPr>
            <a:r>
              <a:rPr kumimoji="0" lang="en-US" sz="3000" b="0" i="0" u="none" strike="noStrike" kern="1200" cap="none" spc="0" normalizeH="0" baseline="0" noProof="0" dirty="0">
                <a:ln>
                  <a:noFill/>
                </a:ln>
                <a:solidFill>
                  <a:srgbClr val="0E395B"/>
                </a:solidFill>
                <a:effectLst/>
                <a:uLnTx/>
                <a:uFillTx/>
                <a:latin typeface="Century Gothic" panose="020B0502020202020204" pitchFamily="34" charset="0"/>
                <a:ea typeface="+mn-ea"/>
                <a:cs typeface="Arial" pitchFamily="34" charset="0"/>
              </a:rPr>
              <a:t>What makes life worth living? What does a good day look like?</a:t>
            </a:r>
          </a:p>
          <a:p>
            <a:pPr marL="457165" marR="0" lvl="0" indent="-457165" algn="l" defTabSz="1219108" rtl="0" eaLnBrk="1" fontAlgn="auto" latinLnBrk="0" hangingPunct="1">
              <a:lnSpc>
                <a:spcPct val="100000"/>
              </a:lnSpc>
              <a:spcBef>
                <a:spcPct val="20000"/>
              </a:spcBef>
              <a:spcAft>
                <a:spcPts val="0"/>
              </a:spcAft>
              <a:buClr>
                <a:srgbClr val="008DA8"/>
              </a:buClr>
              <a:buSzPct val="110000"/>
              <a:buFont typeface="Arial" panose="020B0604020202020204" pitchFamily="34" charset="0"/>
              <a:buChar char="•"/>
              <a:tabLst/>
              <a:defRPr/>
            </a:pPr>
            <a:r>
              <a:rPr kumimoji="0" lang="en-US" sz="3000" b="0" i="0" u="none" strike="noStrike" kern="1200" cap="none" spc="0" normalizeH="0" baseline="0" noProof="0" dirty="0">
                <a:ln>
                  <a:noFill/>
                </a:ln>
                <a:solidFill>
                  <a:srgbClr val="0E395B"/>
                </a:solidFill>
                <a:effectLst/>
                <a:uLnTx/>
                <a:uFillTx/>
                <a:latin typeface="Century Gothic" panose="020B0502020202020204" pitchFamily="34" charset="0"/>
                <a:ea typeface="+mn-ea"/>
                <a:cs typeface="Arial" pitchFamily="34" charset="0"/>
              </a:rPr>
              <a:t>What do we need to know about you to take better care of you?</a:t>
            </a:r>
          </a:p>
          <a:p>
            <a:pPr marL="457165" marR="0" lvl="0" indent="-457165" algn="l" defTabSz="1219108" rtl="0" eaLnBrk="1" fontAlgn="auto" latinLnBrk="0" hangingPunct="1">
              <a:lnSpc>
                <a:spcPct val="100000"/>
              </a:lnSpc>
              <a:spcBef>
                <a:spcPct val="20000"/>
              </a:spcBef>
              <a:spcAft>
                <a:spcPts val="0"/>
              </a:spcAft>
              <a:buClr>
                <a:srgbClr val="008DA8"/>
              </a:buClr>
              <a:buSzPct val="110000"/>
              <a:buFont typeface="Arial" panose="020B0604020202020204" pitchFamily="34" charset="0"/>
              <a:buChar char="•"/>
              <a:tabLst/>
              <a:defRPr/>
            </a:pPr>
            <a:r>
              <a:rPr kumimoji="0" lang="en-US" sz="3000" b="0" i="0" u="none" strike="noStrike" kern="1200" cap="none" spc="0" normalizeH="0" baseline="0" noProof="0" dirty="0">
                <a:ln>
                  <a:noFill/>
                </a:ln>
                <a:solidFill>
                  <a:srgbClr val="0E395B"/>
                </a:solidFill>
                <a:effectLst/>
                <a:uLnTx/>
                <a:uFillTx/>
                <a:latin typeface="Century Gothic" panose="020B0502020202020204" pitchFamily="34" charset="0"/>
                <a:ea typeface="+mn-ea"/>
                <a:cs typeface="Arial" pitchFamily="34" charset="0"/>
              </a:rPr>
              <a:t>What else would you like us to know about you?</a:t>
            </a:r>
          </a:p>
          <a:p>
            <a:pPr marL="0" marR="0" lvl="0" indent="0" algn="l" defTabSz="1219108" rtl="0" eaLnBrk="1" fontAlgn="auto" latinLnBrk="0" hangingPunct="1">
              <a:lnSpc>
                <a:spcPct val="100000"/>
              </a:lnSpc>
              <a:spcBef>
                <a:spcPct val="20000"/>
              </a:spcBef>
              <a:spcAft>
                <a:spcPts val="0"/>
              </a:spcAft>
              <a:buClr>
                <a:srgbClr val="008DA8"/>
              </a:buClr>
              <a:buSzPct val="110000"/>
              <a:buFont typeface="Arial" panose="020B0604020202020204" pitchFamily="34" charset="0"/>
              <a:buNone/>
              <a:tabLst/>
              <a:defRPr/>
            </a:pPr>
            <a:endParaRPr kumimoji="0" lang="en-US" sz="3000" b="0" i="0" u="none" strike="noStrike" kern="1200" cap="none" spc="0" normalizeH="0" baseline="0" noProof="0" dirty="0">
              <a:ln>
                <a:noFill/>
              </a:ln>
              <a:solidFill>
                <a:srgbClr val="0E395B"/>
              </a:solidFill>
              <a:effectLst/>
              <a:uLnTx/>
              <a:uFillTx/>
              <a:latin typeface="Century Gothic" panose="020B0502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entury Gothic"/>
                <a:ea typeface="+mn-ea"/>
                <a:cs typeface="Arial" pitchFamily="34" charset="0"/>
              </a:rPr>
              <a:t>http://www.ihi.org/Engage/Initiatives/Age-Friendly-Health-Systems/Documents/AgeFriendlyHealthSystems_How-to-Have-Conversations-with-Older-Adults-About-What-Matters.pdf</a:t>
            </a:r>
          </a:p>
          <a:p>
            <a:endParaRPr lang="en-US" dirty="0"/>
          </a:p>
        </p:txBody>
      </p:sp>
      <p:sp>
        <p:nvSpPr>
          <p:cNvPr id="5" name="TextBox 4">
            <a:extLst>
              <a:ext uri="{FF2B5EF4-FFF2-40B4-BE49-F238E27FC236}">
                <a16:creationId xmlns:a16="http://schemas.microsoft.com/office/drawing/2014/main" id="{BB31F2B9-9E96-441B-A8FF-A9FCB0FC9876}"/>
              </a:ext>
            </a:extLst>
          </p:cNvPr>
          <p:cNvSpPr txBox="1"/>
          <p:nvPr/>
        </p:nvSpPr>
        <p:spPr>
          <a:xfrm>
            <a:off x="161924" y="-76200"/>
            <a:ext cx="11039475" cy="1323439"/>
          </a:xfrm>
          <a:prstGeom prst="rect">
            <a:avLst/>
          </a:prstGeom>
          <a:noFill/>
        </p:spPr>
        <p:txBody>
          <a:bodyPr wrap="square">
            <a:spAutoFit/>
          </a:bodyPr>
          <a:lstStyle/>
          <a:p>
            <a:r>
              <a:rPr lang="en-US" sz="4000" dirty="0">
                <a:solidFill>
                  <a:schemeClr val="bg1"/>
                </a:solidFill>
                <a:latin typeface="Arial" panose="020B0604020202020204" pitchFamily="34" charset="0"/>
                <a:cs typeface="Arial" panose="020B0604020202020204" pitchFamily="34" charset="0"/>
              </a:rPr>
              <a:t>Getting to know person &amp; what’s important: Commonly used &amp; vetted questions</a:t>
            </a:r>
          </a:p>
        </p:txBody>
      </p:sp>
    </p:spTree>
    <p:extLst>
      <p:ext uri="{BB962C8B-B14F-4D97-AF65-F5344CB8AC3E}">
        <p14:creationId xmlns:p14="http://schemas.microsoft.com/office/powerpoint/2010/main" val="3849903344"/>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73BFB-64A0-415B-8A67-544CFE489B2E}"/>
              </a:ext>
            </a:extLst>
          </p:cNvPr>
          <p:cNvSpPr>
            <a:spLocks noGrp="1"/>
          </p:cNvSpPr>
          <p:nvPr>
            <p:ph type="title"/>
          </p:nvPr>
        </p:nvSpPr>
        <p:spPr>
          <a:xfrm>
            <a:off x="576943" y="157684"/>
            <a:ext cx="10985326" cy="941443"/>
          </a:xfrm>
        </p:spPr>
        <p:txBody>
          <a:bodyPr>
            <a:normAutofit fontScale="90000"/>
          </a:bodyPr>
          <a:lstStyle/>
          <a:p>
            <a:pPr algn="ctr"/>
            <a:r>
              <a:rPr lang="en-US" sz="3800" dirty="0">
                <a:solidFill>
                  <a:srgbClr val="002060"/>
                </a:solidFill>
                <a:latin typeface="Arial" panose="020B0604020202020204" pitchFamily="34" charset="0"/>
                <a:cs typeface="Arial" panose="020B0604020202020204" pitchFamily="34" charset="0"/>
              </a:rPr>
              <a:t>What Matters (hospital, ED, etc.): Inform decisions &amp; care  </a:t>
            </a:r>
            <a:r>
              <a:rPr lang="en-US" sz="2700" dirty="0">
                <a:solidFill>
                  <a:srgbClr val="002060"/>
                </a:solidFill>
                <a:latin typeface="Arial" panose="020B0604020202020204" pitchFamily="34" charset="0"/>
                <a:cs typeface="Arial" panose="020B0604020202020204" pitchFamily="34" charset="0"/>
              </a:rPr>
              <a:t>(patientprioritiescare.org) </a:t>
            </a:r>
          </a:p>
        </p:txBody>
      </p:sp>
      <p:graphicFrame>
        <p:nvGraphicFramePr>
          <p:cNvPr id="5" name="Content Placeholder 4">
            <a:extLst>
              <a:ext uri="{FF2B5EF4-FFF2-40B4-BE49-F238E27FC236}">
                <a16:creationId xmlns:a16="http://schemas.microsoft.com/office/drawing/2014/main" id="{EADA1B7F-1A13-450D-B44D-5B3C4C42277E}"/>
              </a:ext>
            </a:extLst>
          </p:cNvPr>
          <p:cNvGraphicFramePr>
            <a:graphicFrameLocks noGrp="1"/>
          </p:cNvGraphicFramePr>
          <p:nvPr>
            <p:ph idx="1"/>
            <p:extLst>
              <p:ext uri="{D42A27DB-BD31-4B8C-83A1-F6EECF244321}">
                <p14:modId xmlns:p14="http://schemas.microsoft.com/office/powerpoint/2010/main" val="3404171666"/>
              </p:ext>
            </p:extLst>
          </p:nvPr>
        </p:nvGraphicFramePr>
        <p:xfrm>
          <a:off x="346842" y="1347953"/>
          <a:ext cx="11635608" cy="5395681"/>
        </p:xfrm>
        <a:graphic>
          <a:graphicData uri="http://schemas.openxmlformats.org/drawingml/2006/table">
            <a:tbl>
              <a:tblPr firstRow="1" bandRow="1">
                <a:tableStyleId>{5C22544A-7EE6-4342-B048-85BDC9FD1C3A}</a:tableStyleId>
              </a:tblPr>
              <a:tblGrid>
                <a:gridCol w="6198652">
                  <a:extLst>
                    <a:ext uri="{9D8B030D-6E8A-4147-A177-3AD203B41FA5}">
                      <a16:colId xmlns:a16="http://schemas.microsoft.com/office/drawing/2014/main" val="401858339"/>
                    </a:ext>
                  </a:extLst>
                </a:gridCol>
                <a:gridCol w="5436956">
                  <a:extLst>
                    <a:ext uri="{9D8B030D-6E8A-4147-A177-3AD203B41FA5}">
                      <a16:colId xmlns:a16="http://schemas.microsoft.com/office/drawing/2014/main" val="3968849749"/>
                    </a:ext>
                  </a:extLst>
                </a:gridCol>
              </a:tblGrid>
              <a:tr h="524239">
                <a:tc>
                  <a:txBody>
                    <a:bodyPr/>
                    <a:lstStyle/>
                    <a:p>
                      <a:pPr algn="ctr"/>
                      <a:r>
                        <a:rPr lang="en-US" sz="2400" dirty="0"/>
                        <a:t>Question</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t>Rationale</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7381035"/>
                  </a:ext>
                </a:extLst>
              </a:tr>
              <a:tr h="2341602">
                <a:tc>
                  <a:txBody>
                    <a:bodyPr/>
                    <a:lstStyle/>
                    <a:p>
                      <a:r>
                        <a:rPr lang="en-US" sz="3200" dirty="0">
                          <a:latin typeface="Arial" panose="020B0604020202020204" pitchFamily="34" charset="0"/>
                          <a:cs typeface="Arial" panose="020B0604020202020204" pitchFamily="34" charset="0"/>
                        </a:rPr>
                        <a:t>“What concerns, worries you most when you think about being in the hospital.”</a:t>
                      </a:r>
                    </a:p>
                    <a:p>
                      <a:endParaRPr lang="en-US"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Letting individuals express their concerns and fears helps guide education and treatment</a:t>
                      </a:r>
                    </a:p>
                  </a:txBody>
                  <a:tcPr/>
                </a:tc>
                <a:extLst>
                  <a:ext uri="{0D108BD9-81ED-4DB2-BD59-A6C34878D82A}">
                    <a16:rowId xmlns:a16="http://schemas.microsoft.com/office/drawing/2014/main" val="210485185"/>
                  </a:ext>
                </a:extLst>
              </a:tr>
              <a:tr h="2486523">
                <a:tc>
                  <a:txBody>
                    <a:bodyPr/>
                    <a:lstStyle/>
                    <a:p>
                      <a:r>
                        <a:rPr lang="en-US" sz="3200" dirty="0">
                          <a:latin typeface="Arial" panose="020B0604020202020204" pitchFamily="34" charset="0"/>
                          <a:cs typeface="Arial" panose="020B0604020202020204" pitchFamily="34" charset="0"/>
                        </a:rPr>
                        <a:t>“What outcomes are you most hoping for from being in the hospital.” “What activity do you most want to be able to do as a result of being in the hospital.”</a:t>
                      </a:r>
                    </a:p>
                  </a:txBody>
                  <a:tcPr/>
                </a:tc>
                <a:tc>
                  <a:txBody>
                    <a:bodyPr/>
                    <a:lstStyle/>
                    <a:p>
                      <a:r>
                        <a:rPr lang="en-US" sz="3200" dirty="0">
                          <a:latin typeface="Arial" panose="020B0604020202020204" pitchFamily="34" charset="0"/>
                          <a:cs typeface="Arial" panose="020B0604020202020204" pitchFamily="34" charset="0"/>
                        </a:rPr>
                        <a:t>Identifies expectations and outcomes individual wants; focuses communication &amp; care decisions</a:t>
                      </a:r>
                    </a:p>
                    <a:p>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5086291"/>
                  </a:ext>
                </a:extLst>
              </a:tr>
            </a:tbl>
          </a:graphicData>
        </a:graphic>
      </p:graphicFrame>
    </p:spTree>
    <p:extLst>
      <p:ext uri="{BB962C8B-B14F-4D97-AF65-F5344CB8AC3E}">
        <p14:creationId xmlns:p14="http://schemas.microsoft.com/office/powerpoint/2010/main" val="3309197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A2C6FE-76D7-47C6-8DF2-E47FCD089F44}"/>
              </a:ext>
            </a:extLst>
          </p:cNvPr>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Tips for Acting on What Matters in hospital, ED, etc.</a:t>
            </a:r>
          </a:p>
        </p:txBody>
      </p:sp>
      <p:sp>
        <p:nvSpPr>
          <p:cNvPr id="5" name="Content Placeholder 4">
            <a:extLst>
              <a:ext uri="{FF2B5EF4-FFF2-40B4-BE49-F238E27FC236}">
                <a16:creationId xmlns:a16="http://schemas.microsoft.com/office/drawing/2014/main" id="{BB6ED1F7-F840-483A-934E-BAD2BF9EBDF8}"/>
              </a:ext>
            </a:extLst>
          </p:cNvPr>
          <p:cNvSpPr>
            <a:spLocks noGrp="1"/>
          </p:cNvSpPr>
          <p:nvPr>
            <p:ph idx="1"/>
          </p:nvPr>
        </p:nvSpPr>
        <p:spPr>
          <a:xfrm>
            <a:off x="717551" y="1708726"/>
            <a:ext cx="10830983" cy="4673023"/>
          </a:xfrm>
        </p:spPr>
        <p:txBody>
          <a:bodyPr/>
          <a:lstStyle/>
          <a:p>
            <a:r>
              <a:rPr lang="en-US" sz="2800" b="1" dirty="0">
                <a:solidFill>
                  <a:srgbClr val="002060"/>
                </a:solidFill>
                <a:latin typeface="Arial" panose="020B0604020202020204" pitchFamily="34" charset="0"/>
                <a:cs typeface="Arial" panose="020B0604020202020204" pitchFamily="34" charset="0"/>
              </a:rPr>
              <a:t>Put What Matters at top </a:t>
            </a:r>
            <a:r>
              <a:rPr lang="en-US" sz="2800" dirty="0">
                <a:solidFill>
                  <a:srgbClr val="002060"/>
                </a:solidFill>
                <a:latin typeface="Arial" panose="020B0604020202020204" pitchFamily="34" charset="0"/>
                <a:cs typeface="Arial" panose="020B0604020202020204" pitchFamily="34" charset="0"/>
              </a:rPr>
              <a:t>(notes, evaluations, consults, interdisciplinary huddles, etc.)</a:t>
            </a:r>
            <a:endParaRPr lang="en-US" sz="2800" b="1" dirty="0">
              <a:solidFill>
                <a:srgbClr val="002060"/>
              </a:solidFill>
              <a:latin typeface="Arial" panose="020B0604020202020204" pitchFamily="34" charset="0"/>
              <a:cs typeface="Arial" panose="020B0604020202020204" pitchFamily="34" charset="0"/>
            </a:endParaRPr>
          </a:p>
          <a:p>
            <a:r>
              <a:rPr lang="en-US" sz="2800" b="1" dirty="0">
                <a:solidFill>
                  <a:srgbClr val="002060"/>
                </a:solidFill>
                <a:latin typeface="Arial" panose="020B0604020202020204" pitchFamily="34" charset="0"/>
                <a:cs typeface="Arial" panose="020B0604020202020204" pitchFamily="34" charset="0"/>
              </a:rPr>
              <a:t>Use person’s priorities </a:t>
            </a:r>
            <a:r>
              <a:rPr lang="en-US" sz="2800" dirty="0">
                <a:solidFill>
                  <a:srgbClr val="002060"/>
                </a:solidFill>
                <a:latin typeface="Arial" panose="020B0604020202020204" pitchFamily="34" charset="0"/>
                <a:cs typeface="Arial" panose="020B0604020202020204" pitchFamily="34" charset="0"/>
              </a:rPr>
              <a:t>(not just diseases) in communicating, decision-making (link care options to patient’s goals)</a:t>
            </a:r>
          </a:p>
          <a:p>
            <a:pPr marL="0" indent="0">
              <a:buNone/>
            </a:pPr>
            <a:r>
              <a:rPr lang="en-US" sz="2800" i="1" dirty="0">
                <a:solidFill>
                  <a:srgbClr val="002060"/>
                </a:solidFill>
                <a:latin typeface="Arial" panose="020B0604020202020204" pitchFamily="34" charset="0"/>
                <a:cs typeface="Arial" panose="020B0604020202020204" pitchFamily="34" charset="0"/>
              </a:rPr>
              <a:t>“You said you wanted to get home by Saturday &amp; be able to walk ½ block to your grandson’s game. I think (procedure; medication, PT, etc.) is the best way to help you do that.”</a:t>
            </a:r>
          </a:p>
        </p:txBody>
      </p:sp>
    </p:spTree>
    <p:extLst>
      <p:ext uri="{BB962C8B-B14F-4D97-AF65-F5344CB8AC3E}">
        <p14:creationId xmlns:p14="http://schemas.microsoft.com/office/powerpoint/2010/main" val="3876964879"/>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124173"/>
            <a:ext cx="9572624" cy="954107"/>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Assess mentation (Delirium) 2-item  </a:t>
            </a:r>
          </a:p>
          <a:p>
            <a:pPr algn="ctr"/>
            <a:r>
              <a:rPr lang="en-US" sz="2400" dirty="0">
                <a:solidFill>
                  <a:schemeClr val="bg1"/>
                </a:solidFill>
                <a:latin typeface="Arial" panose="020B0604020202020204" pitchFamily="34" charset="0"/>
                <a:cs typeface="Arial" panose="020B0604020202020204" pitchFamily="34" charset="0"/>
              </a:rPr>
              <a:t> Fick et al, J Hosp Med, 2015</a:t>
            </a:r>
          </a:p>
        </p:txBody>
      </p:sp>
      <p:sp>
        <p:nvSpPr>
          <p:cNvPr id="12" name="Rectangle 11"/>
          <p:cNvSpPr/>
          <p:nvPr/>
        </p:nvSpPr>
        <p:spPr>
          <a:xfrm>
            <a:off x="3667125" y="1327817"/>
            <a:ext cx="4857750" cy="6008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3" name="Rectangle 12"/>
          <p:cNvSpPr/>
          <p:nvPr/>
        </p:nvSpPr>
        <p:spPr>
          <a:xfrm>
            <a:off x="1428750" y="2470815"/>
            <a:ext cx="10410825" cy="6008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3" name="Rectangle 2"/>
          <p:cNvSpPr/>
          <p:nvPr/>
        </p:nvSpPr>
        <p:spPr>
          <a:xfrm>
            <a:off x="3302876" y="1443443"/>
            <a:ext cx="5221998" cy="461665"/>
          </a:xfrm>
          <a:prstGeom prst="rect">
            <a:avLst/>
          </a:prstGeom>
        </p:spPr>
        <p:txBody>
          <a:bodyPr wrap="square">
            <a:spAutoFit/>
          </a:bodyPr>
          <a:lstStyle/>
          <a:p>
            <a:pPr lvl="0" algn="ctr">
              <a:defRPr/>
            </a:pPr>
            <a:r>
              <a:rPr lang="en-US" sz="2400" dirty="0">
                <a:solidFill>
                  <a:schemeClr val="bg1"/>
                </a:solidFill>
                <a:latin typeface="Arial" panose="020B0604020202020204" pitchFamily="34" charset="0"/>
                <a:cs typeface="Arial" panose="020B0604020202020204" pitchFamily="34" charset="0"/>
              </a:rPr>
              <a:t>1: Tell me the day of the week </a:t>
            </a:r>
          </a:p>
        </p:txBody>
      </p:sp>
      <p:sp>
        <p:nvSpPr>
          <p:cNvPr id="5" name="Rectangle 4"/>
          <p:cNvSpPr/>
          <p:nvPr/>
        </p:nvSpPr>
        <p:spPr>
          <a:xfrm>
            <a:off x="1352551" y="2448459"/>
            <a:ext cx="10563224" cy="461665"/>
          </a:xfrm>
          <a:prstGeom prst="rect">
            <a:avLst/>
          </a:prstGeom>
        </p:spPr>
        <p:txBody>
          <a:bodyPr wrap="square">
            <a:spAutoFit/>
          </a:bodyPr>
          <a:lstStyle/>
          <a:p>
            <a:pPr lvl="0">
              <a:defRPr/>
            </a:pPr>
            <a:r>
              <a:rPr lang="en-US" sz="2400" b="1" dirty="0">
                <a:solidFill>
                  <a:schemeClr val="bg1"/>
                </a:solidFill>
                <a:latin typeface="Arial" panose="020B0604020202020204" pitchFamily="34" charset="0"/>
                <a:cs typeface="Arial" panose="020B0604020202020204" pitchFamily="34" charset="0"/>
              </a:rPr>
              <a:t>2: </a:t>
            </a:r>
            <a:r>
              <a:rPr lang="en-US" sz="2400" dirty="0">
                <a:solidFill>
                  <a:schemeClr val="bg1"/>
                </a:solidFill>
                <a:latin typeface="Arial" panose="020B0604020202020204" pitchFamily="34" charset="0"/>
                <a:cs typeface="Arial" panose="020B0604020202020204" pitchFamily="34" charset="0"/>
              </a:rPr>
              <a:t>Please tell me the months of the year backward, December as first month</a:t>
            </a:r>
          </a:p>
        </p:txBody>
      </p:sp>
      <p:graphicFrame>
        <p:nvGraphicFramePr>
          <p:cNvPr id="14" name="Table 13"/>
          <p:cNvGraphicFramePr>
            <a:graphicFrameLocks noGrp="1"/>
          </p:cNvGraphicFramePr>
          <p:nvPr>
            <p:extLst>
              <p:ext uri="{D42A27DB-BD31-4B8C-83A1-F6EECF244321}">
                <p14:modId xmlns:p14="http://schemas.microsoft.com/office/powerpoint/2010/main" val="2274752433"/>
              </p:ext>
            </p:extLst>
          </p:nvPr>
        </p:nvGraphicFramePr>
        <p:xfrm>
          <a:off x="1428751" y="3084143"/>
          <a:ext cx="10125074" cy="2215974"/>
        </p:xfrm>
        <a:graphic>
          <a:graphicData uri="http://schemas.openxmlformats.org/drawingml/2006/table">
            <a:tbl>
              <a:tblPr firstRow="1" bandRow="1" bandCol="1">
                <a:tableStyleId>{69012ECD-51FC-41F1-AA8D-1B2483CD663E}</a:tableStyleId>
              </a:tblPr>
              <a:tblGrid>
                <a:gridCol w="1314449">
                  <a:extLst>
                    <a:ext uri="{9D8B030D-6E8A-4147-A177-3AD203B41FA5}">
                      <a16:colId xmlns:a16="http://schemas.microsoft.com/office/drawing/2014/main" val="1038725382"/>
                    </a:ext>
                  </a:extLst>
                </a:gridCol>
                <a:gridCol w="8810625">
                  <a:extLst>
                    <a:ext uri="{9D8B030D-6E8A-4147-A177-3AD203B41FA5}">
                      <a16:colId xmlns:a16="http://schemas.microsoft.com/office/drawing/2014/main" val="3281662326"/>
                    </a:ext>
                  </a:extLst>
                </a:gridCol>
              </a:tblGrid>
              <a:tr h="415315">
                <a:tc>
                  <a:txBody>
                    <a:bodyPr/>
                    <a:lstStyle/>
                    <a:p>
                      <a:pPr algn="l"/>
                      <a:r>
                        <a:rPr lang="en-US" sz="1100" b="1" u="none" dirty="0">
                          <a:solidFill>
                            <a:srgbClr val="C00000"/>
                          </a:solidFill>
                          <a:latin typeface="Arial" panose="020B0604020202020204" pitchFamily="34" charset="0"/>
                          <a:cs typeface="Arial" panose="020B0604020202020204" pitchFamily="34" charset="0"/>
                        </a:rPr>
                        <a:t>MISSED MONTH</a:t>
                      </a:r>
                      <a:endParaRPr lang="en-US" sz="1100" u="none" dirty="0">
                        <a:solidFill>
                          <a:srgbClr val="C00000"/>
                        </a:solidFill>
                        <a:latin typeface="Arial" panose="020B0604020202020204" pitchFamily="34" charset="0"/>
                        <a:cs typeface="Arial" panose="020B0604020202020204" pitchFamily="34" charset="0"/>
                      </a:endParaRPr>
                    </a:p>
                  </a:txBody>
                  <a:tcPr marL="114300" marR="114300" marT="57150" marB="57150">
                    <a:lnL w="12700" cap="flat" cmpd="sng" algn="ctr">
                      <a:noFill/>
                      <a:prstDash val="solid"/>
                      <a:round/>
                      <a:headEnd type="none" w="med" len="med"/>
                      <a:tailEnd type="none" w="med" len="med"/>
                    </a:lnL>
                    <a:lnR w="3175" cap="flat" cmpd="sng" algn="ctr">
                      <a:solidFill>
                        <a:srgbClr val="0070C0"/>
                      </a:solidFill>
                      <a:prstDash val="solid"/>
                      <a:round/>
                      <a:headEnd type="none" w="med" len="med"/>
                      <a:tailEnd type="none" w="med" len="med"/>
                    </a:lnR>
                    <a:lnT w="6350" cap="flat" cmpd="sng" algn="ctr">
                      <a:noFill/>
                      <a:prstDash val="solid"/>
                      <a:miter lim="800000"/>
                    </a:lnT>
                    <a:lnB w="31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8862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If participant finished but missed one or more, it is incorrect; no prompting </a:t>
                      </a:r>
                      <a:r>
                        <a:rPr lang="en-US" sz="1400" b="0" dirty="0" err="1">
                          <a:solidFill>
                            <a:schemeClr val="tx1"/>
                          </a:solidFill>
                          <a:latin typeface="Arial" panose="020B0604020202020204" pitchFamily="34" charset="0"/>
                          <a:cs typeface="Arial" panose="020B0604020202020204" pitchFamily="34" charset="0"/>
                        </a:rPr>
                        <a:t>i</a:t>
                      </a:r>
                      <a:endParaRPr lang="en-US" sz="1400" b="0" dirty="0">
                        <a:solidFill>
                          <a:schemeClr val="tx1"/>
                        </a:solidFill>
                        <a:latin typeface="Arial" panose="020B0604020202020204" pitchFamily="34" charset="0"/>
                        <a:cs typeface="Arial" panose="020B0604020202020204" pitchFamily="34" charset="0"/>
                      </a:endParaRPr>
                    </a:p>
                  </a:txBody>
                  <a:tcPr marL="114300" marR="114300" marT="57150" marB="57150">
                    <a:lnL w="3175"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31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271179"/>
                  </a:ext>
                </a:extLst>
              </a:tr>
              <a:tr h="923977">
                <a:tc>
                  <a:txBody>
                    <a:bodyPr/>
                    <a:lstStyle/>
                    <a:p>
                      <a:pPr marL="0" marR="0" lvl="0" indent="0" algn="l" defTabSz="388620" rtl="0" eaLnBrk="1" fontAlgn="auto" latinLnBrk="0" hangingPunct="1">
                        <a:lnSpc>
                          <a:spcPct val="100000"/>
                        </a:lnSpc>
                        <a:spcBef>
                          <a:spcPts val="0"/>
                        </a:spcBef>
                        <a:spcAft>
                          <a:spcPts val="0"/>
                        </a:spcAft>
                        <a:buClrTx/>
                        <a:buSzTx/>
                        <a:buFontTx/>
                        <a:buNone/>
                        <a:tabLst/>
                        <a:defRPr/>
                      </a:pPr>
                      <a:r>
                        <a:rPr lang="en-US" sz="1100" b="1" u="none" dirty="0">
                          <a:solidFill>
                            <a:srgbClr val="C00000"/>
                          </a:solidFill>
                          <a:latin typeface="Arial" panose="020B0604020202020204" pitchFamily="34" charset="0"/>
                          <a:cs typeface="Arial" panose="020B0604020202020204" pitchFamily="34" charset="0"/>
                        </a:rPr>
                        <a:t>STUCK</a:t>
                      </a:r>
                      <a:r>
                        <a:rPr lang="en-US" sz="1100" b="1" u="none" dirty="0">
                          <a:solidFill>
                            <a:srgbClr val="002060"/>
                          </a:solidFill>
                          <a:latin typeface="Arial" panose="020B0604020202020204" pitchFamily="34" charset="0"/>
                          <a:cs typeface="Arial" panose="020B0604020202020204" pitchFamily="34" charset="0"/>
                        </a:rPr>
                        <a:t> </a:t>
                      </a:r>
                      <a:endParaRPr lang="en-US" sz="1100" u="none" dirty="0">
                        <a:solidFill>
                          <a:srgbClr val="002060"/>
                        </a:solidFill>
                        <a:latin typeface="Arial" panose="020B0604020202020204" pitchFamily="34" charset="0"/>
                        <a:cs typeface="Arial" panose="020B0604020202020204" pitchFamily="34" charset="0"/>
                      </a:endParaRPr>
                    </a:p>
                  </a:txBody>
                  <a:tcPr marL="114300" marR="114300" marT="57150" marB="57150">
                    <a:lnL w="12700" cap="flat" cmpd="sng" algn="ctr">
                      <a:no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600"/>
                        </a:spcAft>
                      </a:pPr>
                      <a:r>
                        <a:rPr lang="en-US" sz="1400" dirty="0">
                          <a:latin typeface="Arial" panose="020B0604020202020204" pitchFamily="34" charset="0"/>
                          <a:cs typeface="Arial" panose="020B0604020202020204" pitchFamily="34" charset="0"/>
                        </a:rPr>
                        <a:t>Prompt only with: </a:t>
                      </a:r>
                      <a:r>
                        <a:rPr lang="en-US" sz="1400" i="1" dirty="0">
                          <a:latin typeface="Arial" panose="020B0604020202020204" pitchFamily="34" charset="0"/>
                          <a:cs typeface="Arial" panose="020B0604020202020204" pitchFamily="34" charset="0"/>
                        </a:rPr>
                        <a:t>“what month comes before __________ </a:t>
                      </a:r>
                      <a:r>
                        <a:rPr lang="en-US" sz="1400" dirty="0">
                          <a:latin typeface="Arial" panose="020B0604020202020204" pitchFamily="34" charset="0"/>
                          <a:cs typeface="Arial" panose="020B0604020202020204" pitchFamily="34" charset="0"/>
                        </a:rPr>
                        <a:t>(last month they</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said)?</a:t>
                      </a:r>
                      <a:r>
                        <a:rPr lang="en-US" sz="1400" i="1" dirty="0">
                          <a:latin typeface="Arial" panose="020B0604020202020204" pitchFamily="34" charset="0"/>
                          <a:cs typeface="Arial" panose="020B0604020202020204" pitchFamily="34" charset="0"/>
                        </a:rPr>
                        <a:t>” </a:t>
                      </a:r>
                    </a:p>
                    <a:p>
                      <a:pPr lvl="0" algn="l" defTabSz="388620">
                        <a:defRPr/>
                      </a:pPr>
                      <a:r>
                        <a:rPr lang="en-US" sz="1400" dirty="0">
                          <a:latin typeface="Arial" panose="020B0604020202020204" pitchFamily="34" charset="0"/>
                          <a:cs typeface="Arial" panose="020B0604020202020204" pitchFamily="34" charset="0"/>
                        </a:rPr>
                        <a:t>Prompt up to two times; if after 2</a:t>
                      </a:r>
                      <a:r>
                        <a:rPr lang="en-US" sz="1400" baseline="0" dirty="0">
                          <a:latin typeface="Arial" panose="020B0604020202020204" pitchFamily="34" charset="0"/>
                          <a:cs typeface="Arial" panose="020B0604020202020204" pitchFamily="34" charset="0"/>
                        </a:rPr>
                        <a:t> prompts </a:t>
                      </a:r>
                      <a:r>
                        <a:rPr lang="en-US" sz="1400" dirty="0">
                          <a:latin typeface="Arial" panose="020B0604020202020204" pitchFamily="34" charset="0"/>
                          <a:cs typeface="Arial" panose="020B0604020202020204" pitchFamily="34" charset="0"/>
                        </a:rPr>
                        <a:t>participant is frustrated, confused, or taking a long time, mark it incorrect and offer them an exit such as, “</a:t>
                      </a:r>
                      <a:r>
                        <a:rPr lang="en-US" sz="1400" i="1" dirty="0">
                          <a:latin typeface="Arial" panose="020B0604020202020204" pitchFamily="34" charset="0"/>
                          <a:cs typeface="Arial" panose="020B0604020202020204" pitchFamily="34" charset="0"/>
                        </a:rPr>
                        <a:t>that’s a tough one, you’re doing well… let’s try the next question.</a:t>
                      </a:r>
                      <a:r>
                        <a:rPr lang="en-US" sz="1400" dirty="0">
                          <a:latin typeface="Arial" panose="020B0604020202020204" pitchFamily="34" charset="0"/>
                          <a:cs typeface="Arial" panose="020B0604020202020204" pitchFamily="34" charset="0"/>
                        </a:rPr>
                        <a:t>”</a:t>
                      </a:r>
                    </a:p>
                  </a:txBody>
                  <a:tcPr marL="114300" marR="114300" marT="57150" marB="57150">
                    <a:lnL w="3175"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9746222"/>
                  </a:ext>
                </a:extLst>
              </a:tr>
              <a:tr h="842417">
                <a:tc>
                  <a: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WRONG ANSWER </a:t>
                      </a:r>
                      <a:endParaRPr lang="en-US" sz="1100" u="none" dirty="0">
                        <a:solidFill>
                          <a:srgbClr val="C00000"/>
                        </a:solidFill>
                        <a:latin typeface="Arial" panose="020B0604020202020204" pitchFamily="34" charset="0"/>
                        <a:cs typeface="Arial" panose="020B0604020202020204" pitchFamily="34" charset="0"/>
                      </a:endParaRPr>
                    </a:p>
                  </a:txBody>
                  <a:tcPr marL="114300" marR="114300" marT="57150" marB="57150">
                    <a:lnL w="12700" cap="flat" cmpd="sng" algn="ctr">
                      <a:no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spcAft>
                          <a:spcPts val="200"/>
                        </a:spcAft>
                      </a:pPr>
                      <a:r>
                        <a:rPr lang="en-US" sz="1400" dirty="0">
                          <a:latin typeface="Arial" panose="020B0604020202020204" pitchFamily="34" charset="0"/>
                          <a:cs typeface="Arial" panose="020B0604020202020204" pitchFamily="34" charset="0"/>
                        </a:rPr>
                        <a:t>If participant begins at November, starts forward, or begins spelling,  re-read the instructions </a:t>
                      </a:r>
                      <a:r>
                        <a:rPr lang="en-US" sz="1400" b="1" u="sng" dirty="0">
                          <a:latin typeface="Arial" panose="020B0604020202020204" pitchFamily="34" charset="0"/>
                          <a:cs typeface="Arial" panose="020B0604020202020204" pitchFamily="34" charset="0"/>
                        </a:rPr>
                        <a:t>once</a:t>
                      </a:r>
                      <a:r>
                        <a:rPr lang="en-US" sz="1400" dirty="0">
                          <a:latin typeface="Arial" panose="020B0604020202020204" pitchFamily="34" charset="0"/>
                          <a:cs typeface="Arial" panose="020B0604020202020204" pitchFamily="34" charset="0"/>
                        </a:rPr>
                        <a:t>. If the participant is incorrect again, mark it as incorrect but let them finish. </a:t>
                      </a:r>
                    </a:p>
                    <a:p>
                      <a:pPr>
                        <a:spcAft>
                          <a:spcPts val="200"/>
                        </a:spcAft>
                      </a:pPr>
                      <a:endParaRPr lang="en-US" sz="1400" dirty="0">
                        <a:latin typeface="Arial" panose="020B0604020202020204" pitchFamily="34" charset="0"/>
                        <a:cs typeface="Arial" panose="020B0604020202020204" pitchFamily="34" charset="0"/>
                      </a:endParaRPr>
                    </a:p>
                  </a:txBody>
                  <a:tcPr marL="114300" marR="114300" marT="57150" marB="57150">
                    <a:lnL w="3175"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70C0"/>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513718421"/>
                  </a:ext>
                </a:extLst>
              </a:tr>
            </a:tbl>
          </a:graphicData>
        </a:graphic>
      </p:graphicFrame>
      <p:sp>
        <p:nvSpPr>
          <p:cNvPr id="15" name="Rectangle 14"/>
          <p:cNvSpPr/>
          <p:nvPr/>
        </p:nvSpPr>
        <p:spPr>
          <a:xfrm>
            <a:off x="2400300" y="1982996"/>
            <a:ext cx="8162925" cy="400110"/>
          </a:xfrm>
          <a:prstGeom prst="rect">
            <a:avLst/>
          </a:prstGeom>
        </p:spPr>
        <p:txBody>
          <a:bodyPr wrap="square">
            <a:spAutoFit/>
          </a:bodyPr>
          <a:lstStyle/>
          <a:p>
            <a:pPr lvl="0" algn="ctr">
              <a:defRPr/>
            </a:pPr>
            <a:r>
              <a:rPr lang="en-US" sz="2000" dirty="0">
                <a:solidFill>
                  <a:prstClr val="black"/>
                </a:solidFill>
                <a:latin typeface="Arial" panose="020B0604020202020204" pitchFamily="34" charset="0"/>
                <a:cs typeface="Arial" panose="020B0604020202020204" pitchFamily="34" charset="0"/>
              </a:rPr>
              <a:t>Can check anywhere (white board, newspaper, etc.), but cannot ask  </a:t>
            </a:r>
          </a:p>
        </p:txBody>
      </p:sp>
      <p:sp>
        <p:nvSpPr>
          <p:cNvPr id="17" name="Rectangle 16"/>
          <p:cNvSpPr/>
          <p:nvPr/>
        </p:nvSpPr>
        <p:spPr>
          <a:xfrm>
            <a:off x="3667125" y="6149872"/>
            <a:ext cx="4669048" cy="861774"/>
          </a:xfrm>
          <a:prstGeom prst="rect">
            <a:avLst/>
          </a:prstGeom>
        </p:spPr>
        <p:txBody>
          <a:bodyPr wrap="square">
            <a:spAutoFit/>
          </a:bodyPr>
          <a:lstStyle/>
          <a:p>
            <a:pPr algn="ctr"/>
            <a:r>
              <a:rPr lang="en-US" sz="1000" b="1" dirty="0">
                <a:solidFill>
                  <a:schemeClr val="bg1"/>
                </a:solidFill>
              </a:rPr>
              <a:t>Remember to avoid correcting or helping the older adult; Inquiries to: Donna Fick dmf21@psu.edu. </a:t>
            </a:r>
          </a:p>
          <a:p>
            <a:pPr algn="ctr"/>
            <a:r>
              <a:rPr lang="en-US" sz="1000" b="1" dirty="0">
                <a:solidFill>
                  <a:schemeClr val="bg1"/>
                </a:solidFill>
              </a:rPr>
              <a:t>(Please cite Fick et al, Journal of Hospital Medicine, 2015)</a:t>
            </a:r>
            <a:br>
              <a:rPr lang="en-US" sz="1000" b="1" dirty="0">
                <a:solidFill>
                  <a:schemeClr val="bg1"/>
                </a:solidFill>
              </a:rPr>
            </a:br>
            <a:r>
              <a:rPr lang="en-US" sz="1000" b="1" dirty="0">
                <a:solidFill>
                  <a:schemeClr val="bg1"/>
                </a:solidFill>
              </a:rPr>
              <a:t> Not to be reproduced without permission. See disclaimer on back.</a:t>
            </a:r>
          </a:p>
          <a:p>
            <a:pPr algn="ctr"/>
            <a:endParaRPr lang="en-US" sz="1000" b="1" dirty="0">
              <a:solidFill>
                <a:schemeClr val="bg1"/>
              </a:solidFill>
            </a:endParaRPr>
          </a:p>
        </p:txBody>
      </p:sp>
      <p:sp>
        <p:nvSpPr>
          <p:cNvPr id="2" name="Rectangle 1"/>
          <p:cNvSpPr/>
          <p:nvPr/>
        </p:nvSpPr>
        <p:spPr>
          <a:xfrm>
            <a:off x="1562100" y="5610225"/>
            <a:ext cx="10125074" cy="71174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If incorrect on either question, use an additional screening tool to further assess,  https://www.hospitalelderlifeprogram.org/request-access/delirium-instruments</a:t>
            </a:r>
            <a:r>
              <a:rPr lang="en-US" sz="1000" dirty="0"/>
              <a:t>/</a:t>
            </a:r>
          </a:p>
        </p:txBody>
      </p:sp>
    </p:spTree>
    <p:extLst>
      <p:ext uri="{BB962C8B-B14F-4D97-AF65-F5344CB8AC3E}">
        <p14:creationId xmlns:p14="http://schemas.microsoft.com/office/powerpoint/2010/main" val="3014341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AD26-51B6-4289-97DB-35040B1B8CDB}"/>
              </a:ext>
            </a:extLst>
          </p:cNvPr>
          <p:cNvSpPr>
            <a:spLocks noGrp="1"/>
          </p:cNvSpPr>
          <p:nvPr>
            <p:ph type="title"/>
          </p:nvPr>
        </p:nvSpPr>
        <p:spPr>
          <a:xfrm>
            <a:off x="622738" y="110360"/>
            <a:ext cx="10957548" cy="977462"/>
          </a:xfrm>
        </p:spPr>
        <p:txBody>
          <a:bodyPr wrap="square" anchor="ctr">
            <a:normAutofit fontScale="90000"/>
          </a:bodyPr>
          <a:lstStyle/>
          <a:p>
            <a:r>
              <a:rPr lang="en-US" sz="3600" dirty="0">
                <a:latin typeface="Arial" panose="020B0604020202020204" pitchFamily="34" charset="0"/>
                <a:cs typeface="Arial" panose="020B0604020202020204" pitchFamily="34" charset="0"/>
              </a:rPr>
              <a:t>4M framework in practice (hospital): Delirium (mentation) &amp; 	safe mobility</a:t>
            </a:r>
          </a:p>
        </p:txBody>
      </p:sp>
      <p:pic>
        <p:nvPicPr>
          <p:cNvPr id="5" name="Picture 4">
            <a:extLst>
              <a:ext uri="{FF2B5EF4-FFF2-40B4-BE49-F238E27FC236}">
                <a16:creationId xmlns:a16="http://schemas.microsoft.com/office/drawing/2014/main" id="{608D14AA-B7EA-42BF-9D12-D2E14BAEE90C}"/>
              </a:ext>
            </a:extLst>
          </p:cNvPr>
          <p:cNvPicPr>
            <a:picLocks noChangeAspect="1"/>
          </p:cNvPicPr>
          <p:nvPr/>
        </p:nvPicPr>
        <p:blipFill rotWithShape="1">
          <a:blip r:embed="rId2">
            <a:extLst>
              <a:ext uri="{28A0092B-C50C-407E-A947-70E740481C1C}">
                <a14:useLocalDpi xmlns:a14="http://schemas.microsoft.com/office/drawing/2010/main" val="0"/>
              </a:ext>
            </a:extLst>
          </a:blip>
          <a:srcRect l="24214" r="1" b="1"/>
          <a:stretch/>
        </p:blipFill>
        <p:spPr>
          <a:xfrm>
            <a:off x="0" y="2113159"/>
            <a:ext cx="2829567" cy="2377440"/>
          </a:xfrm>
          <a:prstGeom prst="rect">
            <a:avLst/>
          </a:prstGeom>
          <a:noFill/>
        </p:spPr>
      </p:pic>
      <p:sp>
        <p:nvSpPr>
          <p:cNvPr id="3" name="Content Placeholder 2">
            <a:extLst>
              <a:ext uri="{FF2B5EF4-FFF2-40B4-BE49-F238E27FC236}">
                <a16:creationId xmlns:a16="http://schemas.microsoft.com/office/drawing/2014/main" id="{4FE66A49-7929-4492-BD85-104EF4041DE7}"/>
              </a:ext>
            </a:extLst>
          </p:cNvPr>
          <p:cNvSpPr>
            <a:spLocks noGrp="1"/>
          </p:cNvSpPr>
          <p:nvPr>
            <p:ph type="body" sz="half" idx="2"/>
          </p:nvPr>
        </p:nvSpPr>
        <p:spPr>
          <a:xfrm>
            <a:off x="2829567" y="1280160"/>
            <a:ext cx="9362433" cy="5279136"/>
          </a:xfrm>
        </p:spPr>
        <p:txBody>
          <a:bodyPr wrap="square" anchor="t">
            <a:normAutofit fontScale="47500" lnSpcReduction="20000"/>
          </a:bodyPr>
          <a:lstStyle/>
          <a:p>
            <a:pPr marL="0" indent="0">
              <a:lnSpc>
                <a:spcPct val="120000"/>
              </a:lnSpc>
              <a:buNone/>
            </a:pPr>
            <a:r>
              <a:rPr lang="en-US" sz="5100" dirty="0">
                <a:solidFill>
                  <a:schemeClr val="accent6">
                    <a:lumMod val="75000"/>
                  </a:schemeClr>
                </a:solidFill>
                <a:latin typeface="Arial" panose="020B0604020202020204" pitchFamily="34" charset="0"/>
                <a:cs typeface="Arial" panose="020B0604020202020204" pitchFamily="34" charset="0"/>
              </a:rPr>
              <a:t>MD, nurse, aide, PT, SW, pharmacy coordinate delirium prevention 	(</a:t>
            </a:r>
            <a:r>
              <a:rPr lang="en-US" sz="5100" b="1" dirty="0">
                <a:solidFill>
                  <a:schemeClr val="accent6">
                    <a:lumMod val="75000"/>
                  </a:schemeClr>
                </a:solidFill>
                <a:latin typeface="Arial" panose="020B0604020202020204" pitchFamily="34" charset="0"/>
                <a:cs typeface="Arial" panose="020B0604020202020204" pitchFamily="34" charset="0"/>
              </a:rPr>
              <a:t>mentation</a:t>
            </a:r>
            <a:r>
              <a:rPr lang="en-US" sz="5100" dirty="0">
                <a:solidFill>
                  <a:schemeClr val="accent6">
                    <a:lumMod val="75000"/>
                  </a:schemeClr>
                </a:solidFill>
                <a:latin typeface="Arial" panose="020B0604020202020204" pitchFamily="34" charset="0"/>
                <a:cs typeface="Arial" panose="020B0604020202020204" pitchFamily="34" charset="0"/>
              </a:rPr>
              <a:t>)  &amp; (safe </a:t>
            </a:r>
            <a:r>
              <a:rPr lang="en-US" sz="5100" b="1" dirty="0">
                <a:solidFill>
                  <a:schemeClr val="accent6">
                    <a:lumMod val="75000"/>
                  </a:schemeClr>
                </a:solidFill>
                <a:latin typeface="Arial" panose="020B0604020202020204" pitchFamily="34" charset="0"/>
                <a:cs typeface="Arial" panose="020B0604020202020204" pitchFamily="34" charset="0"/>
              </a:rPr>
              <a:t>mobility)</a:t>
            </a:r>
            <a:r>
              <a:rPr lang="en-US" sz="5100" dirty="0">
                <a:solidFill>
                  <a:schemeClr val="accent6">
                    <a:lumMod val="75000"/>
                  </a:schemeClr>
                </a:solidFill>
                <a:latin typeface="Arial" panose="020B0604020202020204" pitchFamily="34" charset="0"/>
                <a:cs typeface="Arial" panose="020B0604020202020204" pitchFamily="34" charset="0"/>
              </a:rPr>
              <a:t>* </a:t>
            </a:r>
          </a:p>
          <a:p>
            <a:pPr>
              <a:lnSpc>
                <a:spcPct val="120000"/>
              </a:lnSpc>
            </a:pPr>
            <a:r>
              <a:rPr lang="en-US" sz="5100" dirty="0">
                <a:solidFill>
                  <a:schemeClr val="accent6">
                    <a:lumMod val="75000"/>
                  </a:schemeClr>
                </a:solidFill>
                <a:latin typeface="Arial" panose="020B0604020202020204" pitchFamily="34" charset="0"/>
                <a:cs typeface="Arial" panose="020B0604020202020204" pitchFamily="34" charset="0"/>
              </a:rPr>
              <a:t>Early &amp; frequent </a:t>
            </a:r>
            <a:r>
              <a:rPr lang="en-US" sz="5100" b="1" dirty="0">
                <a:solidFill>
                  <a:schemeClr val="accent6">
                    <a:lumMod val="75000"/>
                  </a:schemeClr>
                </a:solidFill>
                <a:latin typeface="Arial" panose="020B0604020202020204" pitchFamily="34" charset="0"/>
                <a:cs typeface="Arial" panose="020B0604020202020204" pitchFamily="34" charset="0"/>
              </a:rPr>
              <a:t>mobility</a:t>
            </a:r>
            <a:r>
              <a:rPr lang="en-US" sz="5100" dirty="0">
                <a:solidFill>
                  <a:schemeClr val="accent6">
                    <a:lumMod val="75000"/>
                  </a:schemeClr>
                </a:solidFill>
                <a:latin typeface="Arial" panose="020B0604020202020204" pitchFamily="34" charset="0"/>
                <a:cs typeface="Arial" panose="020B0604020202020204" pitchFamily="34" charset="0"/>
              </a:rPr>
              <a:t> (3x/day); PT if needed (tie mobility into 	</a:t>
            </a:r>
            <a:r>
              <a:rPr lang="en-US" sz="5100" b="1" dirty="0">
                <a:solidFill>
                  <a:schemeClr val="accent6">
                    <a:lumMod val="75000"/>
                  </a:schemeClr>
                </a:solidFill>
                <a:latin typeface="Arial" panose="020B0604020202020204" pitchFamily="34" charset="0"/>
                <a:cs typeface="Arial" panose="020B0604020202020204" pitchFamily="34" charset="0"/>
              </a:rPr>
              <a:t>What Matters)</a:t>
            </a:r>
          </a:p>
          <a:p>
            <a:pPr>
              <a:lnSpc>
                <a:spcPct val="120000"/>
              </a:lnSpc>
            </a:pPr>
            <a:r>
              <a:rPr lang="en-US" sz="5100" dirty="0">
                <a:solidFill>
                  <a:schemeClr val="accent6">
                    <a:lumMod val="75000"/>
                  </a:schemeClr>
                </a:solidFill>
                <a:latin typeface="Arial" panose="020B0604020202020204" pitchFamily="34" charset="0"/>
                <a:cs typeface="Arial" panose="020B0604020202020204" pitchFamily="34" charset="0"/>
              </a:rPr>
              <a:t>Minimize at risk </a:t>
            </a:r>
            <a:r>
              <a:rPr lang="en-US" sz="5100" b="1" dirty="0">
                <a:solidFill>
                  <a:schemeClr val="accent6">
                    <a:lumMod val="75000"/>
                  </a:schemeClr>
                </a:solidFill>
                <a:latin typeface="Arial" panose="020B0604020202020204" pitchFamily="34" charset="0"/>
                <a:cs typeface="Arial" panose="020B0604020202020204" pitchFamily="34" charset="0"/>
              </a:rPr>
              <a:t>medications</a:t>
            </a:r>
            <a:r>
              <a:rPr lang="en-US" sz="5100" dirty="0">
                <a:solidFill>
                  <a:schemeClr val="accent6">
                    <a:lumMod val="75000"/>
                  </a:schemeClr>
                </a:solidFill>
                <a:latin typeface="Arial" panose="020B0604020202020204" pitchFamily="34" charset="0"/>
                <a:cs typeface="Arial" panose="020B0604020202020204" pitchFamily="34" charset="0"/>
              </a:rPr>
              <a:t> that worsens </a:t>
            </a:r>
            <a:r>
              <a:rPr lang="en-US" sz="5100" b="1" dirty="0">
                <a:solidFill>
                  <a:schemeClr val="accent6">
                    <a:lumMod val="75000"/>
                  </a:schemeClr>
                </a:solidFill>
                <a:latin typeface="Arial" panose="020B0604020202020204" pitchFamily="34" charset="0"/>
                <a:cs typeface="Arial" panose="020B0604020202020204" pitchFamily="34" charset="0"/>
              </a:rPr>
              <a:t>mentation</a:t>
            </a:r>
            <a:r>
              <a:rPr lang="en-US" sz="5100" dirty="0">
                <a:solidFill>
                  <a:schemeClr val="accent6">
                    <a:lumMod val="75000"/>
                  </a:schemeClr>
                </a:solidFill>
                <a:latin typeface="Arial" panose="020B0604020202020204" pitchFamily="34" charset="0"/>
                <a:cs typeface="Arial" panose="020B0604020202020204" pitchFamily="34" charset="0"/>
              </a:rPr>
              <a:t> or 	</a:t>
            </a:r>
            <a:r>
              <a:rPr lang="en-US" sz="5100" b="1" dirty="0">
                <a:solidFill>
                  <a:schemeClr val="accent6">
                    <a:lumMod val="75000"/>
                  </a:schemeClr>
                </a:solidFill>
                <a:latin typeface="Arial" panose="020B0604020202020204" pitchFamily="34" charset="0"/>
                <a:cs typeface="Arial" panose="020B0604020202020204" pitchFamily="34" charset="0"/>
              </a:rPr>
              <a:t>mobility</a:t>
            </a:r>
            <a:r>
              <a:rPr lang="en-US" sz="5100" dirty="0">
                <a:solidFill>
                  <a:schemeClr val="accent6">
                    <a:lumMod val="75000"/>
                  </a:schemeClr>
                </a:solidFill>
                <a:latin typeface="Arial" panose="020B0604020202020204" pitchFamily="34" charset="0"/>
                <a:cs typeface="Arial" panose="020B0604020202020204" pitchFamily="34" charset="0"/>
              </a:rPr>
              <a:t> (e.g. psychoactive, CNS)</a:t>
            </a:r>
          </a:p>
          <a:p>
            <a:pPr>
              <a:lnSpc>
                <a:spcPct val="120000"/>
              </a:lnSpc>
            </a:pPr>
            <a:r>
              <a:rPr lang="en-US" sz="5100" dirty="0">
                <a:solidFill>
                  <a:schemeClr val="accent6">
                    <a:lumMod val="75000"/>
                  </a:schemeClr>
                </a:solidFill>
                <a:latin typeface="Arial" panose="020B0604020202020204" pitchFamily="34" charset="0"/>
                <a:cs typeface="Arial" panose="020B0604020202020204" pitchFamily="34" charset="0"/>
              </a:rPr>
              <a:t>Remove tethers quickly (e.g. IV, telemetry, catheters)</a:t>
            </a:r>
          </a:p>
          <a:p>
            <a:pPr>
              <a:lnSpc>
                <a:spcPct val="120000"/>
              </a:lnSpc>
            </a:pPr>
            <a:r>
              <a:rPr lang="en-US" sz="5100" dirty="0">
                <a:solidFill>
                  <a:schemeClr val="accent6">
                    <a:lumMod val="75000"/>
                  </a:schemeClr>
                </a:solidFill>
                <a:latin typeface="Arial" panose="020B0604020202020204" pitchFamily="34" charset="0"/>
                <a:cs typeface="Arial" panose="020B0604020202020204" pitchFamily="34" charset="0"/>
              </a:rPr>
              <a:t>Minimize alarms</a:t>
            </a:r>
          </a:p>
          <a:p>
            <a:pPr>
              <a:lnSpc>
                <a:spcPct val="120000"/>
              </a:lnSpc>
            </a:pPr>
            <a:r>
              <a:rPr lang="en-US" sz="5100" dirty="0">
                <a:solidFill>
                  <a:schemeClr val="accent6">
                    <a:lumMod val="75000"/>
                  </a:schemeClr>
                </a:solidFill>
                <a:latin typeface="Arial" panose="020B0604020202020204" pitchFamily="34" charset="0"/>
                <a:cs typeface="Arial" panose="020B0604020202020204" pitchFamily="34" charset="0"/>
              </a:rPr>
              <a:t>Promote sleep (avoid vital signs, nonessential care 10PM-6AM)</a:t>
            </a:r>
            <a:endParaRPr lang="en-US" sz="5100" dirty="0">
              <a:latin typeface="Arial" panose="020B0604020202020204" pitchFamily="34" charset="0"/>
              <a:cs typeface="Arial" panose="020B0604020202020204" pitchFamily="34" charset="0"/>
            </a:endParaRPr>
          </a:p>
          <a:p>
            <a:pPr marL="0" indent="0">
              <a:lnSpc>
                <a:spcPct val="120000"/>
              </a:lnSpc>
              <a:buNone/>
            </a:pPr>
            <a:r>
              <a:rPr lang="en-US" sz="5100" dirty="0">
                <a:solidFill>
                  <a:schemeClr val="accent6">
                    <a:lumMod val="75000"/>
                  </a:schemeClr>
                </a:solidFill>
                <a:latin typeface="Arial" panose="020B0604020202020204" pitchFamily="34" charset="0"/>
                <a:cs typeface="Arial" panose="020B0604020202020204" pitchFamily="34" charset="0"/>
              </a:rPr>
              <a:t>		*Same interventions; also reduces risk of falls</a:t>
            </a:r>
          </a:p>
          <a:p>
            <a:endParaRPr lang="en-US" sz="1900" dirty="0"/>
          </a:p>
        </p:txBody>
      </p:sp>
    </p:spTree>
    <p:extLst>
      <p:ext uri="{BB962C8B-B14F-4D97-AF65-F5344CB8AC3E}">
        <p14:creationId xmlns:p14="http://schemas.microsoft.com/office/powerpoint/2010/main" val="1553956319"/>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5381-E512-4535-A1C0-84577F9086D5}"/>
              </a:ext>
            </a:extLst>
          </p:cNvPr>
          <p:cNvSpPr>
            <a:spLocks noGrp="1"/>
          </p:cNvSpPr>
          <p:nvPr>
            <p:ph type="title"/>
          </p:nvPr>
        </p:nvSpPr>
        <p:spPr>
          <a:xfrm>
            <a:off x="434108" y="177801"/>
            <a:ext cx="10919691" cy="1015999"/>
          </a:xfrm>
        </p:spPr>
        <p:txBody>
          <a:bodyPr/>
          <a:lstStyle/>
          <a:p>
            <a:r>
              <a:rPr lang="en-US" sz="4000" dirty="0">
                <a:latin typeface="Arial" panose="020B0604020202020204" pitchFamily="34" charset="0"/>
                <a:cs typeface="Arial" panose="020B0604020202020204" pitchFamily="34" charset="0"/>
              </a:rPr>
              <a:t>4M framework in practice (ambulatory): Mr. A</a:t>
            </a:r>
          </a:p>
        </p:txBody>
      </p:sp>
      <p:sp>
        <p:nvSpPr>
          <p:cNvPr id="3" name="Content Placeholder 2">
            <a:extLst>
              <a:ext uri="{FF2B5EF4-FFF2-40B4-BE49-F238E27FC236}">
                <a16:creationId xmlns:a16="http://schemas.microsoft.com/office/drawing/2014/main" id="{6481B6DC-F984-4FC7-8DEC-8C7C3545C2AB}"/>
              </a:ext>
            </a:extLst>
          </p:cNvPr>
          <p:cNvSpPr>
            <a:spLocks noGrp="1"/>
          </p:cNvSpPr>
          <p:nvPr>
            <p:ph idx="1"/>
          </p:nvPr>
        </p:nvSpPr>
        <p:spPr>
          <a:xfrm>
            <a:off x="838200" y="1320800"/>
            <a:ext cx="10515600" cy="5359399"/>
          </a:xfrm>
        </p:spPr>
        <p:txBody>
          <a:bodyPr>
            <a:normAutofit/>
          </a:bodyPr>
          <a:lstStyle/>
          <a:p>
            <a:pPr marL="0" indent="0">
              <a:buNone/>
            </a:pPr>
            <a:endParaRPr lang="en-US" sz="2400" dirty="0">
              <a:solidFill>
                <a:srgbClr val="002060"/>
              </a:solidFill>
              <a:latin typeface="Arial" panose="020B0604020202020204" pitchFamily="34" charset="0"/>
              <a:cs typeface="Arial" panose="020B0604020202020204" pitchFamily="34" charset="0"/>
            </a:endParaRPr>
          </a:p>
          <a:p>
            <a:endParaRPr lang="en-US" dirty="0"/>
          </a:p>
          <a:p>
            <a:pPr marL="0" indent="0">
              <a:buNone/>
            </a:pPr>
            <a:endParaRPr lang="en-US" dirty="0"/>
          </a:p>
          <a:p>
            <a:pPr lvl="1"/>
            <a:endParaRPr lang="en-US" dirty="0"/>
          </a:p>
          <a:p>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269AA7BC-192E-47F8-8201-B4DA3BC8EA85}"/>
              </a:ext>
            </a:extLst>
          </p:cNvPr>
          <p:cNvPicPr>
            <a:picLocks noChangeAspect="1"/>
          </p:cNvPicPr>
          <p:nvPr/>
        </p:nvPicPr>
        <p:blipFill>
          <a:blip r:embed="rId2"/>
          <a:stretch>
            <a:fillRect/>
          </a:stretch>
        </p:blipFill>
        <p:spPr>
          <a:xfrm>
            <a:off x="9987135" y="1568112"/>
            <a:ext cx="1486601" cy="1920240"/>
          </a:xfrm>
          <a:prstGeom prst="rect">
            <a:avLst/>
          </a:prstGeom>
          <a:effectLst>
            <a:outerShdw blurRad="50800" dist="63500" dir="2700000" algn="tl" rotWithShape="0">
              <a:prstClr val="black">
                <a:alpha val="40000"/>
              </a:prstClr>
            </a:outerShdw>
          </a:effectLst>
        </p:spPr>
      </p:pic>
      <p:sp>
        <p:nvSpPr>
          <p:cNvPr id="6" name="TextBox 5">
            <a:extLst>
              <a:ext uri="{FF2B5EF4-FFF2-40B4-BE49-F238E27FC236}">
                <a16:creationId xmlns:a16="http://schemas.microsoft.com/office/drawing/2014/main" id="{6B51D46E-F264-595D-5BF7-2A03E9F379B1}"/>
              </a:ext>
            </a:extLst>
          </p:cNvPr>
          <p:cNvSpPr txBox="1"/>
          <p:nvPr/>
        </p:nvSpPr>
        <p:spPr>
          <a:xfrm>
            <a:off x="718264" y="1193800"/>
            <a:ext cx="9268870" cy="5262979"/>
          </a:xfrm>
          <a:prstGeom prst="rect">
            <a:avLst/>
          </a:prstGeom>
          <a:noFill/>
        </p:spPr>
        <p:txBody>
          <a:bodyPr wrap="square">
            <a:spAutoFit/>
          </a:bodyPr>
          <a:lstStyle/>
          <a:p>
            <a:pPr marL="457200" indent="-457200">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Cardiologist</a:t>
            </a:r>
            <a:r>
              <a:rPr lang="en-US" sz="2800" dirty="0">
                <a:solidFill>
                  <a:srgbClr val="002060"/>
                </a:solidFill>
                <a:latin typeface="Arial" panose="020B0604020202020204" pitchFamily="34" charset="0"/>
                <a:cs typeface="Arial" panose="020B0604020202020204" pitchFamily="34" charset="0"/>
              </a:rPr>
              <a:t>: Heart failure &amp; blood pressure (↑ </a:t>
            </a:r>
            <a:r>
              <a:rPr lang="el-GR" sz="2800" dirty="0">
                <a:solidFill>
                  <a:srgbClr val="002060"/>
                </a:solidFill>
                <a:latin typeface="Arial" panose="020B0604020202020204" pitchFamily="34" charset="0"/>
                <a:cs typeface="Arial" panose="020B0604020202020204" pitchFamily="34" charset="0"/>
              </a:rPr>
              <a:t>β-</a:t>
            </a:r>
            <a:r>
              <a:rPr lang="en-US" sz="2800" dirty="0">
                <a:solidFill>
                  <a:srgbClr val="002060"/>
                </a:solidFill>
                <a:latin typeface="Arial" panose="020B0604020202020204" pitchFamily="34" charset="0"/>
                <a:cs typeface="Arial" panose="020B0604020202020204" pitchFamily="34" charset="0"/>
              </a:rPr>
              <a:t>blocker; add </a:t>
            </a:r>
            <a:r>
              <a:rPr lang="en-US" sz="2800" dirty="0">
                <a:solidFill>
                  <a:srgbClr val="002060"/>
                </a:solidFill>
                <a:effectLst/>
                <a:latin typeface="Arial" panose="020B0604020202020204" pitchFamily="34" charset="0"/>
                <a:ea typeface="Calibri" panose="020F0502020204030204" pitchFamily="34" charset="0"/>
              </a:rPr>
              <a:t>SGLT-2 inhibitor; </a:t>
            </a:r>
            <a:r>
              <a:rPr lang="en-US" sz="2800" dirty="0">
                <a:solidFill>
                  <a:srgbClr val="002060"/>
                </a:solidFill>
                <a:latin typeface="Arial" panose="020B0604020202020204" pitchFamily="34" charset="0"/>
                <a:cs typeface="Arial" panose="020B0604020202020204" pitchFamily="34" charset="0"/>
              </a:rPr>
              <a:t> defibrillator) </a:t>
            </a:r>
          </a:p>
          <a:p>
            <a:pPr marL="457200" indent="-457200">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Endocrinologist</a:t>
            </a:r>
            <a:r>
              <a:rPr lang="en-US" sz="2800" dirty="0">
                <a:solidFill>
                  <a:srgbClr val="002060"/>
                </a:solidFill>
                <a:latin typeface="Arial" panose="020B0604020202020204" pitchFamily="34" charset="0"/>
                <a:cs typeface="Arial" panose="020B0604020202020204" pitchFamily="34" charset="0"/>
              </a:rPr>
              <a:t>: DM (start insulin, add oral agent)</a:t>
            </a:r>
          </a:p>
          <a:p>
            <a:pPr marL="457200" indent="-457200">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Psychiatrist</a:t>
            </a:r>
            <a:r>
              <a:rPr lang="en-US" sz="2800" dirty="0">
                <a:solidFill>
                  <a:srgbClr val="002060"/>
                </a:solidFill>
                <a:latin typeface="Arial" panose="020B0604020202020204" pitchFamily="34" charset="0"/>
                <a:cs typeface="Arial" panose="020B0604020202020204" pitchFamily="34" charset="0"/>
              </a:rPr>
              <a:t>: Depression (↓ or stop </a:t>
            </a:r>
            <a:r>
              <a:rPr lang="el-GR" sz="2800" dirty="0">
                <a:solidFill>
                  <a:srgbClr val="002060"/>
                </a:solidFill>
                <a:latin typeface="Arial" panose="020B0604020202020204" pitchFamily="34" charset="0"/>
                <a:cs typeface="Arial" panose="020B0604020202020204" pitchFamily="34" charset="0"/>
              </a:rPr>
              <a:t>β-</a:t>
            </a:r>
            <a:r>
              <a:rPr lang="en-US" sz="2800" dirty="0">
                <a:solidFill>
                  <a:srgbClr val="002060"/>
                </a:solidFill>
                <a:latin typeface="Arial" panose="020B0604020202020204" pitchFamily="34" charset="0"/>
                <a:cs typeface="Arial" panose="020B0604020202020204" pitchFamily="34" charset="0"/>
              </a:rPr>
              <a:t>blocker, add 2nd antidepressant); counselling</a:t>
            </a:r>
          </a:p>
          <a:p>
            <a:pPr marL="457200" indent="-457200">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Primary Care</a:t>
            </a:r>
            <a:r>
              <a:rPr lang="en-US" sz="2800" dirty="0">
                <a:solidFill>
                  <a:srgbClr val="002060"/>
                </a:solidFill>
                <a:latin typeface="Arial" panose="020B0604020202020204" pitchFamily="34" charset="0"/>
                <a:cs typeface="Arial" panose="020B0604020202020204" pitchFamily="34" charset="0"/>
              </a:rPr>
              <a:t>: 15-20 minutes to do everything; BP &amp; 	A1C metrics</a:t>
            </a:r>
          </a:p>
          <a:p>
            <a:pPr marL="457200" indent="-457200">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Care coordinator</a:t>
            </a:r>
            <a:r>
              <a:rPr lang="en-US" sz="2800" dirty="0">
                <a:solidFill>
                  <a:srgbClr val="002060"/>
                </a:solidFill>
                <a:latin typeface="Arial" panose="020B0604020202020204" pitchFamily="34" charset="0"/>
                <a:cs typeface="Arial" panose="020B0604020202020204" pitchFamily="34" charset="0"/>
              </a:rPr>
              <a:t>: told to encourage adherence to 	medications he thinks causes his fatigue</a:t>
            </a:r>
          </a:p>
          <a:p>
            <a:pPr marL="457200" indent="-457200">
              <a:buFont typeface="Arial" panose="020B0604020202020204" pitchFamily="34" charset="0"/>
              <a:buChar char="•"/>
            </a:pPr>
            <a:r>
              <a:rPr lang="en-US" sz="2800" b="1" dirty="0">
                <a:solidFill>
                  <a:srgbClr val="002060"/>
                </a:solidFill>
                <a:latin typeface="Arial" panose="020B0604020202020204" pitchFamily="34" charset="0"/>
                <a:cs typeface="Arial" panose="020B0604020202020204" pitchFamily="34" charset="0"/>
              </a:rPr>
              <a:t>Result for Mr. A</a:t>
            </a:r>
            <a:r>
              <a:rPr lang="en-US" sz="2800" dirty="0">
                <a:solidFill>
                  <a:srgbClr val="002060"/>
                </a:solidFill>
                <a:latin typeface="Arial" panose="020B0604020202020204" pitchFamily="34" charset="0"/>
                <a:cs typeface="Arial" panose="020B0604020202020204" pitchFamily="34" charset="0"/>
              </a:rPr>
              <a:t>: ~15 healthcare encounters/month; 12 medications → fatigue, weakness,↓ appetite; conflicting recommendations</a:t>
            </a:r>
          </a:p>
        </p:txBody>
      </p:sp>
    </p:spTree>
    <p:extLst>
      <p:ext uri="{BB962C8B-B14F-4D97-AF65-F5344CB8AC3E}">
        <p14:creationId xmlns:p14="http://schemas.microsoft.com/office/powerpoint/2010/main" val="258197791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FC79-A3E0-4CC7-B926-2D5A9B9DE3BC}"/>
              </a:ext>
            </a:extLst>
          </p:cNvPr>
          <p:cNvSpPr>
            <a:spLocks noGrp="1"/>
          </p:cNvSpPr>
          <p:nvPr>
            <p:ph type="title"/>
          </p:nvPr>
        </p:nvSpPr>
        <p:spPr/>
        <p:txBody>
          <a:bodyPr>
            <a:normAutofit/>
          </a:bodyPr>
          <a:lstStyle/>
          <a:p>
            <a:r>
              <a:rPr lang="en-US" sz="3733" dirty="0">
                <a:latin typeface="Arial" panose="020B0604020202020204" pitchFamily="34" charset="0"/>
                <a:cs typeface="Arial" panose="020B0604020202020204" pitchFamily="34" charset="0"/>
              </a:rPr>
              <a:t>Trigger for AFHS: Evidence-Practice Gap</a:t>
            </a:r>
          </a:p>
        </p:txBody>
      </p:sp>
      <p:sp>
        <p:nvSpPr>
          <p:cNvPr id="3" name="Content Placeholder 2">
            <a:extLst>
              <a:ext uri="{FF2B5EF4-FFF2-40B4-BE49-F238E27FC236}">
                <a16:creationId xmlns:a16="http://schemas.microsoft.com/office/drawing/2014/main" id="{771BF23C-819F-49BE-914F-1B1ADAB57601}"/>
              </a:ext>
            </a:extLst>
          </p:cNvPr>
          <p:cNvSpPr>
            <a:spLocks noGrp="1"/>
          </p:cNvSpPr>
          <p:nvPr>
            <p:ph idx="1"/>
          </p:nvPr>
        </p:nvSpPr>
        <p:spPr>
          <a:xfrm>
            <a:off x="580030" y="1962402"/>
            <a:ext cx="5070143" cy="4458869"/>
          </a:xfrm>
        </p:spPr>
        <p:txBody>
          <a:bodyPr>
            <a:normAutofit/>
          </a:bodyPr>
          <a:lstStyle/>
          <a:p>
            <a:pPr marL="0" indent="0">
              <a:buNone/>
              <a:defRPr/>
            </a:pPr>
            <a:r>
              <a:rPr lang="en-US" sz="2800" dirty="0">
                <a:solidFill>
                  <a:srgbClr val="002060"/>
                </a:solidFill>
                <a:latin typeface="Arial" panose="020B0604020202020204" pitchFamily="34" charset="0"/>
                <a:cs typeface="Arial" panose="020B0604020202020204" pitchFamily="34" charset="0"/>
              </a:rPr>
              <a:t>Many evidence-based 	geriatric-care models of 	care have proven 	effective</a:t>
            </a:r>
          </a:p>
          <a:p>
            <a:pPr marL="0" indent="0">
              <a:buNone/>
              <a:defRPr/>
            </a:pPr>
            <a:r>
              <a:rPr lang="en-US" sz="2800" dirty="0">
                <a:solidFill>
                  <a:srgbClr val="002060"/>
                </a:solidFill>
                <a:latin typeface="Arial" panose="020B0604020202020204" pitchFamily="34" charset="0"/>
                <a:cs typeface="Arial" panose="020B0604020202020204" pitchFamily="34" charset="0"/>
              </a:rPr>
              <a:t>Most evidence reaches small 	portion of those who 	could benefit</a:t>
            </a:r>
          </a:p>
          <a:p>
            <a:pPr marL="0" indent="0">
              <a:buNone/>
              <a:defRPr/>
            </a:pPr>
            <a:r>
              <a:rPr lang="en-US" sz="2800" dirty="0">
                <a:solidFill>
                  <a:srgbClr val="002060"/>
                </a:solidFill>
                <a:latin typeface="Arial" panose="020B0604020202020204" pitchFamily="34" charset="0"/>
                <a:cs typeface="Arial" panose="020B0604020202020204" pitchFamily="34" charset="0"/>
              </a:rPr>
              <a:t>Close the evidence-practice 	gap</a:t>
            </a:r>
          </a:p>
        </p:txBody>
      </p:sp>
      <p:grpSp>
        <p:nvGrpSpPr>
          <p:cNvPr id="15" name="Group 14">
            <a:extLst>
              <a:ext uri="{FF2B5EF4-FFF2-40B4-BE49-F238E27FC236}">
                <a16:creationId xmlns:a16="http://schemas.microsoft.com/office/drawing/2014/main" id="{E4F0ED35-493B-469A-AF8A-39CBE142882B}"/>
              </a:ext>
            </a:extLst>
          </p:cNvPr>
          <p:cNvGrpSpPr/>
          <p:nvPr/>
        </p:nvGrpSpPr>
        <p:grpSpPr>
          <a:xfrm>
            <a:off x="5841242" y="1212516"/>
            <a:ext cx="5609230" cy="3962400"/>
            <a:chOff x="9449169" y="999627"/>
            <a:chExt cx="3371850" cy="2971800"/>
          </a:xfrm>
        </p:grpSpPr>
        <p:graphicFrame>
          <p:nvGraphicFramePr>
            <p:cNvPr id="11" name="Chart 10">
              <a:extLst>
                <a:ext uri="{FF2B5EF4-FFF2-40B4-BE49-F238E27FC236}">
                  <a16:creationId xmlns:a16="http://schemas.microsoft.com/office/drawing/2014/main" id="{54DCFB55-1F28-4454-91AF-B7355C6B4DAC}"/>
                </a:ext>
              </a:extLst>
            </p:cNvPr>
            <p:cNvGraphicFramePr>
              <a:graphicFrameLocks/>
            </p:cNvGraphicFramePr>
            <p:nvPr/>
          </p:nvGraphicFramePr>
          <p:xfrm>
            <a:off x="9449169" y="999627"/>
            <a:ext cx="337185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87FF1977-1268-400C-8FCF-A93661BD59E6}"/>
                </a:ext>
              </a:extLst>
            </p:cNvPr>
            <p:cNvSpPr/>
            <p:nvPr/>
          </p:nvSpPr>
          <p:spPr>
            <a:xfrm>
              <a:off x="10200436" y="1308126"/>
              <a:ext cx="772366" cy="253916"/>
            </a:xfrm>
            <a:prstGeom prst="rect">
              <a:avLst/>
            </a:prstGeom>
          </p:spPr>
          <p:txBody>
            <a:bodyPr wrap="square">
              <a:spAutoFit/>
            </a:bodyPr>
            <a:lstStyle/>
            <a:p>
              <a:pPr algn="ctr">
                <a:defRPr sz="1400" b="1" i="0" u="none" strike="noStrike" kern="1200" spc="0" baseline="0">
                  <a:solidFill>
                    <a:srgbClr val="7299C6"/>
                  </a:solidFill>
                  <a:latin typeface="+mn-lt"/>
                  <a:ea typeface="+mn-ea"/>
                  <a:cs typeface="+mn-cs"/>
                </a:defRPr>
              </a:pPr>
              <a:fld id="{87217E70-1AFC-4D6B-A9DD-59522BF4B689}" type="PERCENTAGE">
                <a:rPr lang="en-US" sz="1600"/>
                <a:pPr algn="ctr">
                  <a:defRPr sz="1400" b="1" i="0" u="none" strike="noStrike" kern="1200" spc="0" baseline="0">
                    <a:solidFill>
                      <a:srgbClr val="7299C6"/>
                    </a:solidFill>
                    <a:latin typeface="+mn-lt"/>
                    <a:ea typeface="+mn-ea"/>
                    <a:cs typeface="+mn-cs"/>
                  </a:defRPr>
                </a:pPr>
                <a:t>91.3%</a:t>
              </a:fld>
              <a:endParaRPr lang="en-US" sz="1600" dirty="0"/>
            </a:p>
          </p:txBody>
        </p:sp>
        <p:sp>
          <p:nvSpPr>
            <p:cNvPr id="14" name="Rectangle 13">
              <a:extLst>
                <a:ext uri="{FF2B5EF4-FFF2-40B4-BE49-F238E27FC236}">
                  <a16:creationId xmlns:a16="http://schemas.microsoft.com/office/drawing/2014/main" id="{283ECAE7-594C-4EAD-96C1-15C3B9667739}"/>
                </a:ext>
              </a:extLst>
            </p:cNvPr>
            <p:cNvSpPr/>
            <p:nvPr/>
          </p:nvSpPr>
          <p:spPr>
            <a:xfrm>
              <a:off x="11625387" y="3195851"/>
              <a:ext cx="755407" cy="253916"/>
            </a:xfrm>
            <a:prstGeom prst="rect">
              <a:avLst/>
            </a:prstGeom>
          </p:spPr>
          <p:txBody>
            <a:bodyPr wrap="square">
              <a:spAutoFit/>
            </a:bodyPr>
            <a:lstStyle/>
            <a:p>
              <a:pPr algn="ctr">
                <a:defRPr sz="1400" b="1" i="0" u="none" strike="noStrike" kern="1200" spc="0" baseline="0">
                  <a:solidFill>
                    <a:srgbClr val="7299C6"/>
                  </a:solidFill>
                  <a:latin typeface="+mn-lt"/>
                  <a:ea typeface="+mn-ea"/>
                  <a:cs typeface="+mn-cs"/>
                </a:defRPr>
              </a:pPr>
              <a:r>
                <a:rPr lang="en-US" sz="1600"/>
                <a:t>8.7%</a:t>
              </a:r>
            </a:p>
          </p:txBody>
        </p:sp>
      </p:grpSp>
      <p:sp>
        <p:nvSpPr>
          <p:cNvPr id="16" name="TextBox 15">
            <a:extLst>
              <a:ext uri="{FF2B5EF4-FFF2-40B4-BE49-F238E27FC236}">
                <a16:creationId xmlns:a16="http://schemas.microsoft.com/office/drawing/2014/main" id="{C53D26EF-7135-4EE7-9B4C-37EF4E92B561}"/>
              </a:ext>
            </a:extLst>
          </p:cNvPr>
          <p:cNvSpPr txBox="1"/>
          <p:nvPr/>
        </p:nvSpPr>
        <p:spPr>
          <a:xfrm>
            <a:off x="5988899" y="5199524"/>
            <a:ext cx="5971519" cy="707886"/>
          </a:xfrm>
          <a:prstGeom prst="rect">
            <a:avLst/>
          </a:prstGeom>
          <a:solidFill>
            <a:schemeClr val="accent1">
              <a:lumMod val="40000"/>
              <a:lumOff val="60000"/>
            </a:schemeClr>
          </a:solidFill>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defRPr/>
            </a:pPr>
            <a:r>
              <a:rPr lang="en-US" sz="2000" b="1" dirty="0">
                <a:solidFill>
                  <a:srgbClr val="455660"/>
                </a:solidFill>
                <a:latin typeface="Arial" panose="020B0604020202020204" pitchFamily="34" charset="0"/>
                <a:cs typeface="Arial" panose="020B0604020202020204" pitchFamily="34" charset="0"/>
              </a:rPr>
              <a:t>IHI Analysis of Model Beneficiaries 2016</a:t>
            </a:r>
          </a:p>
          <a:p>
            <a:pPr>
              <a:defRPr/>
            </a:pPr>
            <a:r>
              <a:rPr lang="en-US" sz="2000" dirty="0">
                <a:solidFill>
                  <a:srgbClr val="455660"/>
                </a:solidFill>
                <a:latin typeface="Arial" panose="020B0604020202020204" pitchFamily="34" charset="0"/>
                <a:cs typeface="Arial" panose="020B0604020202020204" pitchFamily="34" charset="0"/>
              </a:rPr>
              <a:t>   Met Need – 8.7% Unmet Need – 91.3%</a:t>
            </a:r>
          </a:p>
        </p:txBody>
      </p:sp>
    </p:spTree>
    <p:extLst>
      <p:ext uri="{BB962C8B-B14F-4D97-AF65-F5344CB8AC3E}">
        <p14:creationId xmlns:p14="http://schemas.microsoft.com/office/powerpoint/2010/main" val="1638933223"/>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circle with white text and blue circles&#10;&#10;Description automatically generated">
            <a:extLst>
              <a:ext uri="{FF2B5EF4-FFF2-40B4-BE49-F238E27FC236}">
                <a16:creationId xmlns:a16="http://schemas.microsoft.com/office/drawing/2014/main" id="{3C105130-F1AF-EDEC-BDFD-AE4F80702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502" y="0"/>
            <a:ext cx="7961337" cy="6858000"/>
          </a:xfrm>
          <a:prstGeom prst="rect">
            <a:avLst/>
          </a:prstGeom>
        </p:spPr>
      </p:pic>
      <p:sp>
        <p:nvSpPr>
          <p:cNvPr id="2" name="Title 1">
            <a:extLst>
              <a:ext uri="{FF2B5EF4-FFF2-40B4-BE49-F238E27FC236}">
                <a16:creationId xmlns:a16="http://schemas.microsoft.com/office/drawing/2014/main" id="{A2473C9C-363B-969D-981A-D98422DBED5A}"/>
              </a:ext>
            </a:extLst>
          </p:cNvPr>
          <p:cNvSpPr>
            <a:spLocks noGrp="1"/>
          </p:cNvSpPr>
          <p:nvPr>
            <p:ph type="title"/>
          </p:nvPr>
        </p:nvSpPr>
        <p:spPr>
          <a:xfrm>
            <a:off x="717551" y="280800"/>
            <a:ext cx="10847916" cy="950400"/>
          </a:xfrm>
        </p:spPr>
        <p:txBody>
          <a:bodyPr/>
          <a:lstStyle/>
          <a:p>
            <a:pPr marL="0" indent="0"/>
            <a:r>
              <a:rPr lang="en-US" sz="3600" dirty="0">
                <a:latin typeface="Arial" panose="020B0604020202020204" pitchFamily="34" charset="0"/>
                <a:cs typeface="Arial" panose="020B0604020202020204" pitchFamily="34" charset="0"/>
              </a:rPr>
              <a:t>4M framework in practice: ambulatory </a:t>
            </a:r>
            <a:br>
              <a:rPr lang="en-US" sz="3600" dirty="0">
                <a:solidFill>
                  <a:srgbClr val="002060"/>
                </a:solidFill>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4AF9135-194C-3D8B-1F51-5B2ED324A373}"/>
              </a:ext>
            </a:extLst>
          </p:cNvPr>
          <p:cNvSpPr>
            <a:spLocks noGrp="1"/>
          </p:cNvSpPr>
          <p:nvPr>
            <p:ph idx="1"/>
          </p:nvPr>
        </p:nvSpPr>
        <p:spPr/>
        <p:txBody>
          <a:bodyPr/>
          <a:lstStyle/>
          <a:p>
            <a:pPr marL="0" indent="0">
              <a:buNone/>
            </a:pPr>
            <a:endParaRPr lang="en-US" sz="2000" dirty="0">
              <a:solidFill>
                <a:srgbClr val="002060"/>
              </a:solidFill>
              <a:latin typeface="Arial" panose="020B0604020202020204" pitchFamily="34" charset="0"/>
              <a:cs typeface="Arial" panose="020B0604020202020204" pitchFamily="34" charset="0"/>
            </a:endParaRPr>
          </a:p>
          <a:p>
            <a:pPr marL="0" indent="0">
              <a:buNone/>
            </a:pPr>
            <a:r>
              <a:rPr lang="en-US" sz="3200" dirty="0">
                <a:solidFill>
                  <a:srgbClr val="002060"/>
                </a:solidFill>
                <a:latin typeface="Arial" panose="020B0604020202020204" pitchFamily="34" charset="0"/>
                <a:cs typeface="Arial" panose="020B0604020202020204" pitchFamily="34" charset="0"/>
              </a:rPr>
              <a:t>Where to start?</a:t>
            </a:r>
          </a:p>
          <a:p>
            <a:endParaRPr lang="en-US" dirty="0"/>
          </a:p>
        </p:txBody>
      </p:sp>
    </p:spTree>
    <p:extLst>
      <p:ext uri="{BB962C8B-B14F-4D97-AF65-F5344CB8AC3E}">
        <p14:creationId xmlns:p14="http://schemas.microsoft.com/office/powerpoint/2010/main" val="4281677733"/>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862733-D8FF-4B11-BEFA-1233CF9BB4C1}"/>
              </a:ext>
            </a:extLst>
          </p:cNvPr>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Asking What Matters</a:t>
            </a:r>
          </a:p>
        </p:txBody>
      </p:sp>
      <p:pic>
        <p:nvPicPr>
          <p:cNvPr id="7" name="Content Placeholder 6" descr="A person standing in a room&#10;&#10;Description automatically generated">
            <a:extLst>
              <a:ext uri="{FF2B5EF4-FFF2-40B4-BE49-F238E27FC236}">
                <a16:creationId xmlns:a16="http://schemas.microsoft.com/office/drawing/2014/main" id="{B77D8316-07C5-46F8-A9EF-272B4647CC4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54" r="5535" b="2"/>
          <a:stretch/>
        </p:blipFill>
        <p:spPr>
          <a:xfrm>
            <a:off x="7142424" y="1641157"/>
            <a:ext cx="4468550" cy="3566160"/>
          </a:xfrm>
          <a:prstGeom prst="rect">
            <a:avLst/>
          </a:prstGeom>
          <a:noFill/>
        </p:spPr>
      </p:pic>
      <p:sp>
        <p:nvSpPr>
          <p:cNvPr id="9" name="TextBox 8">
            <a:extLst>
              <a:ext uri="{FF2B5EF4-FFF2-40B4-BE49-F238E27FC236}">
                <a16:creationId xmlns:a16="http://schemas.microsoft.com/office/drawing/2014/main" id="{461E63FC-4A17-4661-BA4D-CF5701388FF4}"/>
              </a:ext>
            </a:extLst>
          </p:cNvPr>
          <p:cNvSpPr txBox="1"/>
          <p:nvPr/>
        </p:nvSpPr>
        <p:spPr>
          <a:xfrm>
            <a:off x="288000" y="2217600"/>
            <a:ext cx="6703350" cy="978729"/>
          </a:xfrm>
          <a:prstGeom prst="rect">
            <a:avLst/>
          </a:prstGeom>
          <a:noFill/>
        </p:spPr>
        <p:txBody>
          <a:bodyPr wrap="square">
            <a:spAutoFit/>
          </a:bodyPr>
          <a:lstStyle/>
          <a:p>
            <a:pPr>
              <a:lnSpc>
                <a:spcPct val="90000"/>
              </a:lnSpc>
            </a:pPr>
            <a:r>
              <a:rPr lang="en-US" sz="3200" dirty="0">
                <a:solidFill>
                  <a:srgbClr val="002060"/>
                </a:solidFill>
                <a:latin typeface="Arial" panose="020B0604020202020204" pitchFamily="34" charset="0"/>
                <a:cs typeface="Arial" panose="020B0604020202020204" pitchFamily="34" charset="0"/>
              </a:rPr>
              <a:t>Inform care decisions in ongoing care (e.g., ambulatory, home care)</a:t>
            </a:r>
          </a:p>
        </p:txBody>
      </p:sp>
    </p:spTree>
    <p:extLst>
      <p:ext uri="{BB962C8B-B14F-4D97-AF65-F5344CB8AC3E}">
        <p14:creationId xmlns:p14="http://schemas.microsoft.com/office/powerpoint/2010/main" val="3348336544"/>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07FD2A-AE7A-F240-9EB6-29CFDBA9DFC6}"/>
              </a:ext>
            </a:extLst>
          </p:cNvPr>
          <p:cNvSpPr/>
          <p:nvPr/>
        </p:nvSpPr>
        <p:spPr>
          <a:xfrm>
            <a:off x="8873958" y="4864575"/>
            <a:ext cx="1746914" cy="11361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pic>
        <p:nvPicPr>
          <p:cNvPr id="5" name="Picture 4" descr="A blue and white poster with text&#10;&#10;Description automatically generated">
            <a:extLst>
              <a:ext uri="{FF2B5EF4-FFF2-40B4-BE49-F238E27FC236}">
                <a16:creationId xmlns:a16="http://schemas.microsoft.com/office/drawing/2014/main" id="{30D74832-508E-33E7-9B65-60738F1D2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392" y="0"/>
            <a:ext cx="10448543" cy="6858000"/>
          </a:xfrm>
          <a:prstGeom prst="rect">
            <a:avLst/>
          </a:prstGeom>
        </p:spPr>
      </p:pic>
    </p:spTree>
    <p:extLst>
      <p:ext uri="{BB962C8B-B14F-4D97-AF65-F5344CB8AC3E}">
        <p14:creationId xmlns:p14="http://schemas.microsoft.com/office/powerpoint/2010/main" val="496775109"/>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253B398B-685A-4B4C-AEF8-9A86AAD69DA5}"/>
              </a:ext>
            </a:extLst>
          </p:cNvPr>
          <p:cNvSpPr txBox="1"/>
          <p:nvPr/>
        </p:nvSpPr>
        <p:spPr>
          <a:xfrm>
            <a:off x="1798580" y="66740"/>
            <a:ext cx="8596329" cy="739754"/>
          </a:xfrm>
          <a:prstGeom prst="rect">
            <a:avLst/>
          </a:prstGeom>
          <a:noFill/>
        </p:spPr>
        <p:txBody>
          <a:bodyPr wrap="square" rtlCol="0">
            <a:spAutoFit/>
          </a:bodyPr>
          <a:lstStyle/>
          <a:p>
            <a:pPr defTabSz="685800">
              <a:lnSpc>
                <a:spcPct val="150000"/>
              </a:lnSpc>
            </a:pPr>
            <a:r>
              <a:rPr lang="en-US" sz="3200" dirty="0">
                <a:solidFill>
                  <a:schemeClr val="bg1"/>
                </a:solidFill>
                <a:effectLst>
                  <a:outerShdw blurRad="38100" dist="38100" dir="2700000" algn="tl">
                    <a:srgbClr val="000000">
                      <a:alpha val="43137"/>
                    </a:srgbClr>
                  </a:outerShdw>
                </a:effectLst>
                <a:latin typeface="Arial" charset="0"/>
                <a:ea typeface="Arial" charset="0"/>
                <a:cs typeface="Arial" charset="0"/>
              </a:rPr>
              <a:t>Identify Patients’ Health Priorities</a:t>
            </a:r>
          </a:p>
        </p:txBody>
      </p:sp>
      <p:grpSp>
        <p:nvGrpSpPr>
          <p:cNvPr id="7" name="Group 6">
            <a:extLst>
              <a:ext uri="{FF2B5EF4-FFF2-40B4-BE49-F238E27FC236}">
                <a16:creationId xmlns:a16="http://schemas.microsoft.com/office/drawing/2014/main" id="{63CAF5EE-A7BB-7F06-17D5-957C64713FB1}"/>
              </a:ext>
            </a:extLst>
          </p:cNvPr>
          <p:cNvGrpSpPr/>
          <p:nvPr/>
        </p:nvGrpSpPr>
        <p:grpSpPr>
          <a:xfrm>
            <a:off x="1798580" y="1311533"/>
            <a:ext cx="4537257" cy="3853728"/>
            <a:chOff x="193897" y="1309032"/>
            <a:chExt cx="4537257" cy="3853728"/>
          </a:xfrm>
        </p:grpSpPr>
        <p:sp>
          <p:nvSpPr>
            <p:cNvPr id="57" name="TextBox 56">
              <a:extLst>
                <a:ext uri="{FF2B5EF4-FFF2-40B4-BE49-F238E27FC236}">
                  <a16:creationId xmlns:a16="http://schemas.microsoft.com/office/drawing/2014/main" id="{FD533BEB-7A76-A64C-A49E-B0C3F7730841}"/>
                </a:ext>
              </a:extLst>
            </p:cNvPr>
            <p:cNvSpPr txBox="1"/>
            <p:nvPr/>
          </p:nvSpPr>
          <p:spPr>
            <a:xfrm>
              <a:off x="193897" y="3081775"/>
              <a:ext cx="4537257" cy="2080985"/>
            </a:xfrm>
            <a:prstGeom prst="rect">
              <a:avLst/>
            </a:prstGeom>
            <a:noFill/>
          </p:spPr>
          <p:txBody>
            <a:bodyPr wrap="square" rtlCol="0">
              <a:noAutofit/>
            </a:bodyPr>
            <a:lstStyle/>
            <a:p>
              <a:pPr algn="ctr" defTabSz="685800">
                <a:tabLst>
                  <a:tab pos="1658938" algn="l"/>
                </a:tabLst>
              </a:pPr>
              <a:r>
                <a:rPr lang="en-US" sz="2400" dirty="0">
                  <a:solidFill>
                    <a:srgbClr val="282D71"/>
                  </a:solidFill>
                  <a:latin typeface="Arial" charset="0"/>
                  <a:ea typeface="Arial" charset="0"/>
                  <a:cs typeface="Arial" charset="0"/>
                </a:rPr>
                <a:t>Member of team meets with patient in-person, video, phone </a:t>
              </a:r>
            </a:p>
            <a:p>
              <a:pPr algn="ctr" defTabSz="685800">
                <a:tabLst>
                  <a:tab pos="1658938" algn="l"/>
                </a:tabLst>
              </a:pPr>
              <a:r>
                <a:rPr lang="en-US" sz="2400" dirty="0">
                  <a:solidFill>
                    <a:srgbClr val="282D71"/>
                  </a:solidFill>
                  <a:latin typeface="Arial" charset="0"/>
                  <a:ea typeface="Arial" charset="0"/>
                  <a:cs typeface="Arial" charset="0"/>
                </a:rPr>
                <a:t>OR</a:t>
              </a:r>
            </a:p>
            <a:p>
              <a:pPr algn="ctr" defTabSz="685800"/>
              <a:r>
                <a:rPr lang="en-US" sz="2400" dirty="0">
                  <a:solidFill>
                    <a:srgbClr val="282D71"/>
                  </a:solidFill>
                  <a:latin typeface="Arial" charset="0"/>
                  <a:ea typeface="Arial" charset="0"/>
                  <a:cs typeface="Arial" charset="0"/>
                </a:rPr>
                <a:t>Self-directed (</a:t>
              </a:r>
              <a:r>
                <a:rPr lang="en-US" sz="2400" dirty="0" err="1">
                  <a:solidFill>
                    <a:srgbClr val="282D71"/>
                  </a:solidFill>
                  <a:latin typeface="Arial" charset="0"/>
                  <a:ea typeface="Arial" charset="0"/>
                  <a:cs typeface="Arial" charset="0"/>
                </a:rPr>
                <a:t>myhealthpriorities.org</a:t>
              </a:r>
              <a:r>
                <a:rPr lang="en-US" sz="2400" dirty="0">
                  <a:solidFill>
                    <a:srgbClr val="282D71"/>
                  </a:solidFill>
                  <a:latin typeface="Arial" charset="0"/>
                  <a:ea typeface="Arial" charset="0"/>
                  <a:cs typeface="Arial" charset="0"/>
                </a:rPr>
                <a:t>)</a:t>
              </a:r>
            </a:p>
          </p:txBody>
        </p:sp>
        <p:grpSp>
          <p:nvGrpSpPr>
            <p:cNvPr id="6" name="Group 5">
              <a:extLst>
                <a:ext uri="{FF2B5EF4-FFF2-40B4-BE49-F238E27FC236}">
                  <a16:creationId xmlns:a16="http://schemas.microsoft.com/office/drawing/2014/main" id="{1F00BCF9-8DEA-9B26-D937-0DA64D67BD2D}"/>
                </a:ext>
              </a:extLst>
            </p:cNvPr>
            <p:cNvGrpSpPr/>
            <p:nvPr/>
          </p:nvGrpSpPr>
          <p:grpSpPr>
            <a:xfrm>
              <a:off x="1478341" y="1309032"/>
              <a:ext cx="1968367" cy="1785754"/>
              <a:chOff x="1478341" y="1309032"/>
              <a:chExt cx="1968367" cy="1785754"/>
            </a:xfrm>
          </p:grpSpPr>
          <p:sp>
            <p:nvSpPr>
              <p:cNvPr id="48" name="Oval 47">
                <a:extLst>
                  <a:ext uri="{FF2B5EF4-FFF2-40B4-BE49-F238E27FC236}">
                    <a16:creationId xmlns:a16="http://schemas.microsoft.com/office/drawing/2014/main" id="{24778961-F54D-ED40-8F4D-E214CD9B8643}"/>
                  </a:ext>
                </a:extLst>
              </p:cNvPr>
              <p:cNvSpPr/>
              <p:nvPr/>
            </p:nvSpPr>
            <p:spPr>
              <a:xfrm>
                <a:off x="1636716" y="1413020"/>
                <a:ext cx="1422159" cy="1420433"/>
              </a:xfrm>
              <a:prstGeom prst="ellipse">
                <a:avLst/>
              </a:prstGeom>
              <a:solidFill>
                <a:srgbClr val="38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200" dirty="0">
                  <a:solidFill>
                    <a:prstClr val="white"/>
                  </a:solidFill>
                  <a:latin typeface="Calibri Light" panose="020F0302020204030204"/>
                </a:endParaRPr>
              </a:p>
            </p:txBody>
          </p:sp>
          <p:pic>
            <p:nvPicPr>
              <p:cNvPr id="17" name="Picture 16">
                <a:extLst>
                  <a:ext uri="{FF2B5EF4-FFF2-40B4-BE49-F238E27FC236}">
                    <a16:creationId xmlns:a16="http://schemas.microsoft.com/office/drawing/2014/main" id="{6AF686FD-C04E-C243-8BF0-0537F41F4598}"/>
                  </a:ext>
                </a:extLst>
              </p:cNvPr>
              <p:cNvPicPr>
                <a:picLocks noChangeAspect="1"/>
              </p:cNvPicPr>
              <p:nvPr/>
            </p:nvPicPr>
            <p:blipFill rotWithShape="1">
              <a:blip r:embed="rId3"/>
              <a:srcRect l="1689" t="27284" r="53301" b="8074"/>
              <a:stretch/>
            </p:blipFill>
            <p:spPr>
              <a:xfrm>
                <a:off x="1478341" y="1309032"/>
                <a:ext cx="1105798" cy="1716711"/>
              </a:xfrm>
              <a:prstGeom prst="rect">
                <a:avLst/>
              </a:prstGeom>
            </p:spPr>
          </p:pic>
          <p:pic>
            <p:nvPicPr>
              <p:cNvPr id="18" name="Picture 17">
                <a:extLst>
                  <a:ext uri="{FF2B5EF4-FFF2-40B4-BE49-F238E27FC236}">
                    <a16:creationId xmlns:a16="http://schemas.microsoft.com/office/drawing/2014/main" id="{248A8CBB-E06C-C94D-BD95-1C60BDCB7D80}"/>
                  </a:ext>
                </a:extLst>
              </p:cNvPr>
              <p:cNvPicPr>
                <a:picLocks noChangeAspect="1"/>
              </p:cNvPicPr>
              <p:nvPr/>
            </p:nvPicPr>
            <p:blipFill rotWithShape="1">
              <a:blip r:embed="rId3"/>
              <a:srcRect l="52154" t="27284" b="8074"/>
              <a:stretch/>
            </p:blipFill>
            <p:spPr>
              <a:xfrm>
                <a:off x="2223982" y="1309032"/>
                <a:ext cx="1222726" cy="1785754"/>
              </a:xfrm>
              <a:prstGeom prst="rect">
                <a:avLst/>
              </a:prstGeom>
            </p:spPr>
          </p:pic>
        </p:grpSp>
      </p:grpSp>
      <p:grpSp>
        <p:nvGrpSpPr>
          <p:cNvPr id="9" name="Group 8">
            <a:extLst>
              <a:ext uri="{FF2B5EF4-FFF2-40B4-BE49-F238E27FC236}">
                <a16:creationId xmlns:a16="http://schemas.microsoft.com/office/drawing/2014/main" id="{09A9D577-F12F-98B6-445D-9540D7336108}"/>
              </a:ext>
            </a:extLst>
          </p:cNvPr>
          <p:cNvGrpSpPr/>
          <p:nvPr/>
        </p:nvGrpSpPr>
        <p:grpSpPr>
          <a:xfrm>
            <a:off x="6693642" y="1206669"/>
            <a:ext cx="3831370" cy="3515873"/>
            <a:chOff x="5042649" y="1229211"/>
            <a:chExt cx="3831370" cy="3515873"/>
          </a:xfrm>
        </p:grpSpPr>
        <p:sp>
          <p:nvSpPr>
            <p:cNvPr id="22" name="TextBox 21">
              <a:extLst>
                <a:ext uri="{FF2B5EF4-FFF2-40B4-BE49-F238E27FC236}">
                  <a16:creationId xmlns:a16="http://schemas.microsoft.com/office/drawing/2014/main" id="{7064DA23-A1E1-6643-A37F-BFB995AF0ADD}"/>
                </a:ext>
              </a:extLst>
            </p:cNvPr>
            <p:cNvSpPr txBox="1"/>
            <p:nvPr/>
          </p:nvSpPr>
          <p:spPr>
            <a:xfrm>
              <a:off x="5042649" y="3103486"/>
              <a:ext cx="3831370" cy="1641598"/>
            </a:xfrm>
            <a:prstGeom prst="rect">
              <a:avLst/>
            </a:prstGeom>
            <a:noFill/>
          </p:spPr>
          <p:txBody>
            <a:bodyPr wrap="square" rtlCol="0">
              <a:noAutofit/>
            </a:bodyPr>
            <a:lstStyle/>
            <a:p>
              <a:pPr defTabSz="685800"/>
              <a:r>
                <a:rPr lang="en-US" sz="2400" dirty="0">
                  <a:solidFill>
                    <a:srgbClr val="282D71"/>
                  </a:solidFill>
                  <a:latin typeface="Arial" charset="0"/>
                  <a:ea typeface="Arial" charset="0"/>
                  <a:cs typeface="Arial" charset="0"/>
                </a:rPr>
                <a:t>Health Priorities Template summary created and transmitted to health professionals</a:t>
              </a:r>
            </a:p>
          </p:txBody>
        </p:sp>
        <p:grpSp>
          <p:nvGrpSpPr>
            <p:cNvPr id="8" name="Group 7">
              <a:extLst>
                <a:ext uri="{FF2B5EF4-FFF2-40B4-BE49-F238E27FC236}">
                  <a16:creationId xmlns:a16="http://schemas.microsoft.com/office/drawing/2014/main" id="{13F30E88-9165-6B4D-86FA-86BCE1152837}"/>
                </a:ext>
              </a:extLst>
            </p:cNvPr>
            <p:cNvGrpSpPr/>
            <p:nvPr/>
          </p:nvGrpSpPr>
          <p:grpSpPr>
            <a:xfrm>
              <a:off x="5417891" y="1229211"/>
              <a:ext cx="2556216" cy="1686480"/>
              <a:chOff x="8419942" y="1615098"/>
              <a:chExt cx="3408287" cy="2313766"/>
            </a:xfrm>
          </p:grpSpPr>
          <p:sp>
            <p:nvSpPr>
              <p:cNvPr id="26" name="Oval 25">
                <a:extLst>
                  <a:ext uri="{FF2B5EF4-FFF2-40B4-BE49-F238E27FC236}">
                    <a16:creationId xmlns:a16="http://schemas.microsoft.com/office/drawing/2014/main" id="{3BB8BA17-C8DD-F14A-BDBE-BCC0714F5C45}"/>
                  </a:ext>
                </a:extLst>
              </p:cNvPr>
              <p:cNvSpPr/>
              <p:nvPr/>
            </p:nvSpPr>
            <p:spPr>
              <a:xfrm>
                <a:off x="9150019" y="1615098"/>
                <a:ext cx="1984266" cy="1893912"/>
              </a:xfrm>
              <a:prstGeom prst="ellipse">
                <a:avLst/>
              </a:prstGeom>
              <a:solidFill>
                <a:srgbClr val="38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200" dirty="0">
                  <a:solidFill>
                    <a:srgbClr val="282D71"/>
                  </a:solidFill>
                  <a:latin typeface="Calibri Light" panose="020F0302020204030204"/>
                </a:endParaRPr>
              </a:p>
            </p:txBody>
          </p:sp>
          <p:grpSp>
            <p:nvGrpSpPr>
              <p:cNvPr id="4" name="Group 3">
                <a:extLst>
                  <a:ext uri="{FF2B5EF4-FFF2-40B4-BE49-F238E27FC236}">
                    <a16:creationId xmlns:a16="http://schemas.microsoft.com/office/drawing/2014/main" id="{2463FC61-18DA-D043-B682-1980B06F383C}"/>
                  </a:ext>
                </a:extLst>
              </p:cNvPr>
              <p:cNvGrpSpPr/>
              <p:nvPr/>
            </p:nvGrpSpPr>
            <p:grpSpPr>
              <a:xfrm>
                <a:off x="8419942" y="1758967"/>
                <a:ext cx="3408287" cy="2169897"/>
                <a:chOff x="7896657" y="1659817"/>
                <a:chExt cx="4123870" cy="2607626"/>
              </a:xfrm>
            </p:grpSpPr>
            <p:pic>
              <p:nvPicPr>
                <p:cNvPr id="23" name="Picture 22">
                  <a:extLst>
                    <a:ext uri="{FF2B5EF4-FFF2-40B4-BE49-F238E27FC236}">
                      <a16:creationId xmlns:a16="http://schemas.microsoft.com/office/drawing/2014/main" id="{8711CD6D-0A37-1A4D-A13D-AFF4BDE30C4A}"/>
                    </a:ext>
                  </a:extLst>
                </p:cNvPr>
                <p:cNvPicPr>
                  <a:picLocks noChangeAspect="1"/>
                </p:cNvPicPr>
                <p:nvPr/>
              </p:nvPicPr>
              <p:blipFill rotWithShape="1">
                <a:blip r:embed="rId4"/>
                <a:srcRect l="52761" t="4404" r="12287" b="27575"/>
                <a:stretch/>
              </p:blipFill>
              <p:spPr>
                <a:xfrm>
                  <a:off x="9664398" y="1659817"/>
                  <a:ext cx="1161462" cy="2260305"/>
                </a:xfrm>
                <a:prstGeom prst="rect">
                  <a:avLst/>
                </a:prstGeom>
              </p:spPr>
            </p:pic>
            <p:pic>
              <p:nvPicPr>
                <p:cNvPr id="25" name="Picture 24">
                  <a:extLst>
                    <a:ext uri="{FF2B5EF4-FFF2-40B4-BE49-F238E27FC236}">
                      <a16:creationId xmlns:a16="http://schemas.microsoft.com/office/drawing/2014/main" id="{ABE1C44D-1F93-4641-8809-AE322B0083DF}"/>
                    </a:ext>
                  </a:extLst>
                </p:cNvPr>
                <p:cNvPicPr>
                  <a:picLocks noChangeAspect="1"/>
                </p:cNvPicPr>
                <p:nvPr/>
              </p:nvPicPr>
              <p:blipFill rotWithShape="1">
                <a:blip r:embed="rId5"/>
                <a:srcRect t="20986" b="28643"/>
                <a:stretch/>
              </p:blipFill>
              <p:spPr>
                <a:xfrm>
                  <a:off x="7896657" y="2190236"/>
                  <a:ext cx="4123870" cy="2077207"/>
                </a:xfrm>
                <a:prstGeom prst="rect">
                  <a:avLst/>
                </a:prstGeom>
              </p:spPr>
            </p:pic>
          </p:grpSp>
        </p:grpSp>
      </p:grpSp>
    </p:spTree>
    <p:extLst>
      <p:ext uri="{BB962C8B-B14F-4D97-AF65-F5344CB8AC3E}">
        <p14:creationId xmlns:p14="http://schemas.microsoft.com/office/powerpoint/2010/main" val="364077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78556"/>
            <a:ext cx="10958945" cy="1013645"/>
          </a:xfrm>
        </p:spPr>
        <p:txBody>
          <a:bodyPr>
            <a:normAutofit fontScale="90000"/>
          </a:bodyPr>
          <a:lstStyle/>
          <a:p>
            <a:pPr algn="ctr"/>
            <a:r>
              <a:rPr lang="en-US" sz="3600" dirty="0">
                <a:latin typeface="Gill Sans MT" panose="020B0502020104020203" pitchFamily="34" charset="0"/>
                <a:cs typeface="Arial" panose="020B0604020202020204" pitchFamily="34" charset="0"/>
              </a:rPr>
              <a:t>4 M based on What Matters to Mr. A: Health priorities (current care planning)</a:t>
            </a:r>
          </a:p>
        </p:txBody>
      </p:sp>
      <p:graphicFrame>
        <p:nvGraphicFramePr>
          <p:cNvPr id="4" name="Content Placeholder 3"/>
          <p:cNvGraphicFramePr>
            <a:graphicFrameLocks noGrp="1"/>
          </p:cNvGraphicFramePr>
          <p:nvPr>
            <p:ph idx="1"/>
          </p:nvPr>
        </p:nvGraphicFramePr>
        <p:xfrm>
          <a:off x="2905126" y="1274618"/>
          <a:ext cx="8091054" cy="5508494"/>
        </p:xfrm>
        <a:graphic>
          <a:graphicData uri="http://schemas.openxmlformats.org/drawingml/2006/table">
            <a:tbl>
              <a:tblPr firstRow="1" bandRow="1">
                <a:tableStyleId>{5C22544A-7EE6-4342-B048-85BDC9FD1C3A}</a:tableStyleId>
              </a:tblPr>
              <a:tblGrid>
                <a:gridCol w="3794203">
                  <a:extLst>
                    <a:ext uri="{9D8B030D-6E8A-4147-A177-3AD203B41FA5}">
                      <a16:colId xmlns:a16="http://schemas.microsoft.com/office/drawing/2014/main" val="1765030076"/>
                    </a:ext>
                  </a:extLst>
                </a:gridCol>
                <a:gridCol w="4296851">
                  <a:extLst>
                    <a:ext uri="{9D8B030D-6E8A-4147-A177-3AD203B41FA5}">
                      <a16:colId xmlns:a16="http://schemas.microsoft.com/office/drawing/2014/main" val="750031900"/>
                    </a:ext>
                  </a:extLst>
                </a:gridCol>
              </a:tblGrid>
              <a:tr h="5508494">
                <a:tc>
                  <a:txBody>
                    <a:bodyPr/>
                    <a:lstStyle/>
                    <a:p>
                      <a:pPr>
                        <a:spcBef>
                          <a:spcPts val="600"/>
                        </a:spcBef>
                        <a:spcAft>
                          <a:spcPts val="600"/>
                        </a:spcAft>
                      </a:pPr>
                      <a:endParaRPr lang="en-US" sz="2400" dirty="0"/>
                    </a:p>
                  </a:txBody>
                  <a:tcPr marL="163287" marR="163287">
                    <a:lnR w="12700" cmpd="sng">
                      <a:noFill/>
                    </a:lnR>
                    <a:noFill/>
                  </a:tcPr>
                </a:tc>
                <a:tc>
                  <a:txBody>
                    <a:bodyPr/>
                    <a:lstStyle/>
                    <a:p>
                      <a:pPr>
                        <a:spcBef>
                          <a:spcPts val="600"/>
                        </a:spcBef>
                        <a:spcAft>
                          <a:spcPts val="600"/>
                        </a:spcAft>
                      </a:pPr>
                      <a:endParaRPr lang="en-US" sz="2400" dirty="0"/>
                    </a:p>
                  </a:txBody>
                  <a:tcPr marL="163287" marR="16328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6904983"/>
                  </a:ext>
                </a:extLst>
              </a:tr>
            </a:tbl>
          </a:graphicData>
        </a:graphic>
      </p:graphicFrame>
      <p:sp>
        <p:nvSpPr>
          <p:cNvPr id="3" name="Text Placeholder 2">
            <a:extLst>
              <a:ext uri="{FF2B5EF4-FFF2-40B4-BE49-F238E27FC236}">
                <a16:creationId xmlns:a16="http://schemas.microsoft.com/office/drawing/2014/main" id="{1A107D9F-6BE1-42F6-BD89-3DEA4BAF6A5D}"/>
              </a:ext>
            </a:extLst>
          </p:cNvPr>
          <p:cNvSpPr>
            <a:spLocks noGrp="1"/>
          </p:cNvSpPr>
          <p:nvPr>
            <p:ph type="body" sz="half" idx="4294967295"/>
          </p:nvPr>
        </p:nvSpPr>
        <p:spPr>
          <a:xfrm>
            <a:off x="651163" y="1274617"/>
            <a:ext cx="8326581" cy="5209309"/>
          </a:xfrm>
        </p:spPr>
        <p:txBody>
          <a:bodyPr>
            <a:normAutofit fontScale="92500" lnSpcReduction="10000"/>
          </a:bodyPr>
          <a:lstStyle/>
          <a:p>
            <a:pPr marL="0" indent="0">
              <a:buNone/>
            </a:pPr>
            <a:r>
              <a:rPr lang="en-US" sz="3200" dirty="0">
                <a:solidFill>
                  <a:srgbClr val="292E71"/>
                </a:solidFill>
                <a:latin typeface="Gill Sans"/>
                <a:cs typeface="Arial" panose="020B0604020202020204" pitchFamily="34" charset="0"/>
              </a:rPr>
              <a:t>Completed </a:t>
            </a:r>
            <a:r>
              <a:rPr lang="en-US" sz="3200" i="1" dirty="0">
                <a:solidFill>
                  <a:srgbClr val="292E71"/>
                </a:solidFill>
                <a:latin typeface="Gill Sans"/>
                <a:cs typeface="Arial" panose="020B0604020202020204" pitchFamily="34" charset="0"/>
              </a:rPr>
              <a:t>myhealthpriorities.org  </a:t>
            </a:r>
            <a:r>
              <a:rPr lang="en-US" sz="3200" dirty="0">
                <a:solidFill>
                  <a:srgbClr val="292E71"/>
                </a:solidFill>
                <a:latin typeface="Gill Sans"/>
                <a:cs typeface="Arial" panose="020B0604020202020204" pitchFamily="34" charset="0"/>
              </a:rPr>
              <a:t>with help of SW</a:t>
            </a:r>
          </a:p>
          <a:p>
            <a:pPr marL="0" indent="0">
              <a:buNone/>
            </a:pPr>
            <a:r>
              <a:rPr lang="en-US" sz="3200" b="1" dirty="0">
                <a:solidFill>
                  <a:srgbClr val="292E71"/>
                </a:solidFill>
                <a:latin typeface="Gill Sans"/>
                <a:cs typeface="Arial" panose="020B0604020202020204" pitchFamily="34" charset="0"/>
              </a:rPr>
              <a:t>Values: </a:t>
            </a:r>
            <a:r>
              <a:rPr lang="en-US" sz="3200" dirty="0">
                <a:solidFill>
                  <a:srgbClr val="292E71"/>
                </a:solidFill>
                <a:latin typeface="Gill Sans"/>
                <a:cs typeface="Arial" panose="020B0604020202020204" pitchFamily="34" charset="0"/>
              </a:rPr>
              <a:t>Connect with family and friends; Quality of 	life more important than longer survival</a:t>
            </a:r>
          </a:p>
          <a:p>
            <a:pPr marL="0" indent="0">
              <a:buNone/>
            </a:pPr>
            <a:r>
              <a:rPr lang="en-US" sz="3200" b="1" dirty="0">
                <a:solidFill>
                  <a:srgbClr val="292E71"/>
                </a:solidFill>
                <a:latin typeface="Gill Sans"/>
                <a:cs typeface="Arial" panose="020B0604020202020204" pitchFamily="34" charset="0"/>
              </a:rPr>
              <a:t>Outcome goals</a:t>
            </a:r>
            <a:r>
              <a:rPr lang="en-US" sz="3200" dirty="0">
                <a:solidFill>
                  <a:srgbClr val="292E71"/>
                </a:solidFill>
                <a:latin typeface="Gill Sans"/>
                <a:cs typeface="Arial" panose="020B0604020202020204" pitchFamily="34" charset="0"/>
              </a:rPr>
              <a:t>: walk block to play poker, babysit 	grandson weekly</a:t>
            </a:r>
          </a:p>
          <a:p>
            <a:pPr marL="0" indent="0">
              <a:buNone/>
            </a:pPr>
            <a:r>
              <a:rPr lang="en-US" sz="3200" b="1" dirty="0">
                <a:solidFill>
                  <a:srgbClr val="292E71"/>
                </a:solidFill>
                <a:latin typeface="Gill Sans"/>
                <a:cs typeface="Arial" panose="020B0604020202020204" pitchFamily="34" charset="0"/>
              </a:rPr>
              <a:t>Care preferences: </a:t>
            </a:r>
            <a:r>
              <a:rPr lang="en-US" sz="3200" dirty="0">
                <a:solidFill>
                  <a:srgbClr val="292E71"/>
                </a:solidFill>
                <a:latin typeface="Gill Sans"/>
                <a:cs typeface="Arial" panose="020B0604020202020204" pitchFamily="34" charset="0"/>
              </a:rPr>
              <a:t>Ok</a:t>
            </a:r>
            <a:r>
              <a:rPr lang="en-US" sz="3200" b="1" dirty="0">
                <a:solidFill>
                  <a:srgbClr val="292E71"/>
                </a:solidFill>
                <a:latin typeface="Gill Sans"/>
                <a:cs typeface="Arial" panose="020B0604020202020204" pitchFamily="34" charset="0"/>
              </a:rPr>
              <a:t> </a:t>
            </a:r>
            <a:r>
              <a:rPr lang="en-US" sz="3200" dirty="0">
                <a:solidFill>
                  <a:srgbClr val="292E71"/>
                </a:solidFill>
                <a:latin typeface="Gill Sans"/>
                <a:cs typeface="Arial" panose="020B0604020202020204" pitchFamily="34" charset="0"/>
              </a:rPr>
              <a:t>with glucose checks; avoid 	medications causing fatigue; likes clinicians 	but fewer visits; no procedures</a:t>
            </a:r>
          </a:p>
          <a:p>
            <a:pPr marL="0" indent="0">
              <a:buNone/>
            </a:pPr>
            <a:r>
              <a:rPr lang="en-US" sz="3200" b="1" dirty="0">
                <a:solidFill>
                  <a:srgbClr val="292E71"/>
                </a:solidFill>
                <a:latin typeface="Gill Sans"/>
                <a:cs typeface="Arial" panose="020B0604020202020204" pitchFamily="34" charset="0"/>
              </a:rPr>
              <a:t>One thing (Top priority): </a:t>
            </a:r>
            <a:r>
              <a:rPr lang="en-US" sz="3200" dirty="0">
                <a:solidFill>
                  <a:srgbClr val="292E71"/>
                </a:solidFill>
                <a:latin typeface="Gill Sans"/>
                <a:cs typeface="Arial" panose="020B0604020202020204" pitchFamily="34" charset="0"/>
              </a:rPr>
              <a:t>To be less tired so he can get to poker and babysit grandson weekly. Thinks it’s his medications</a:t>
            </a:r>
          </a:p>
          <a:p>
            <a:pPr marL="0" indent="0">
              <a:buNone/>
            </a:pPr>
            <a:r>
              <a:rPr lang="en-US" sz="3200" dirty="0">
                <a:solidFill>
                  <a:srgbClr val="292E71"/>
                </a:solidFill>
                <a:latin typeface="Gill Sans"/>
                <a:cs typeface="Arial" panose="020B0604020202020204" pitchFamily="34" charset="0"/>
              </a:rPr>
              <a:t>			</a:t>
            </a:r>
            <a:r>
              <a:rPr lang="en-US" sz="3000" i="1" dirty="0">
                <a:solidFill>
                  <a:srgbClr val="292E71"/>
                </a:solidFill>
                <a:latin typeface="Gill Sans"/>
                <a:cs typeface="Arial" panose="020B0604020202020204" pitchFamily="34" charset="0"/>
              </a:rPr>
              <a:t>Tinetti, et al. JAMA Int Med., 2019</a:t>
            </a:r>
          </a:p>
        </p:txBody>
      </p:sp>
      <p:pic>
        <p:nvPicPr>
          <p:cNvPr id="8" name="Picture 7"/>
          <p:cNvPicPr>
            <a:picLocks noChangeAspect="1"/>
          </p:cNvPicPr>
          <p:nvPr/>
        </p:nvPicPr>
        <p:blipFill>
          <a:blip r:embed="rId3"/>
          <a:stretch>
            <a:fillRect/>
          </a:stretch>
        </p:blipFill>
        <p:spPr>
          <a:xfrm>
            <a:off x="9346334" y="1513430"/>
            <a:ext cx="2194502" cy="283464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696680288"/>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5381-E512-4535-A1C0-84577F9086D5}"/>
              </a:ext>
            </a:extLst>
          </p:cNvPr>
          <p:cNvSpPr>
            <a:spLocks noGrp="1"/>
          </p:cNvSpPr>
          <p:nvPr>
            <p:ph type="title"/>
          </p:nvPr>
        </p:nvSpPr>
        <p:spPr>
          <a:xfrm>
            <a:off x="434108" y="177801"/>
            <a:ext cx="10919691" cy="1015999"/>
          </a:xfrm>
        </p:spPr>
        <p:txBody>
          <a:bodyPr/>
          <a:lstStyle/>
          <a:p>
            <a:r>
              <a:rPr lang="en-US" sz="4000" dirty="0">
                <a:latin typeface="Arial" panose="020B0604020202020204" pitchFamily="34" charset="0"/>
                <a:cs typeface="Arial" panose="020B0604020202020204" pitchFamily="34" charset="0"/>
              </a:rPr>
              <a:t>4M framework in practice (ambulatory): Mr. A</a:t>
            </a:r>
          </a:p>
        </p:txBody>
      </p:sp>
      <p:sp>
        <p:nvSpPr>
          <p:cNvPr id="3" name="Content Placeholder 2">
            <a:extLst>
              <a:ext uri="{FF2B5EF4-FFF2-40B4-BE49-F238E27FC236}">
                <a16:creationId xmlns:a16="http://schemas.microsoft.com/office/drawing/2014/main" id="{6481B6DC-F984-4FC7-8DEC-8C7C3545C2AB}"/>
              </a:ext>
            </a:extLst>
          </p:cNvPr>
          <p:cNvSpPr>
            <a:spLocks noGrp="1"/>
          </p:cNvSpPr>
          <p:nvPr>
            <p:ph idx="1"/>
          </p:nvPr>
        </p:nvSpPr>
        <p:spPr>
          <a:xfrm>
            <a:off x="0" y="1320800"/>
            <a:ext cx="11353800" cy="5359399"/>
          </a:xfrm>
        </p:spPr>
        <p:txBody>
          <a:bodyPr>
            <a:normAutofit/>
          </a:bodyPr>
          <a:lstStyle/>
          <a:p>
            <a:pPr marL="0" indent="0">
              <a:buNone/>
            </a:pPr>
            <a:r>
              <a:rPr lang="en-US" sz="3200" dirty="0">
                <a:solidFill>
                  <a:srgbClr val="002060"/>
                </a:solidFill>
                <a:latin typeface="Arial" panose="020B0604020202020204" pitchFamily="34" charset="0"/>
                <a:cs typeface="Arial" panose="020B0604020202020204" pitchFamily="34" charset="0"/>
              </a:rPr>
              <a:t>Each of Mr. A’s health professionals consider whether: </a:t>
            </a:r>
          </a:p>
          <a:p>
            <a:pPr lvl="1"/>
            <a:r>
              <a:rPr lang="en-US" sz="3200" dirty="0">
                <a:solidFill>
                  <a:srgbClr val="002060"/>
                </a:solidFill>
                <a:latin typeface="Arial" panose="020B0604020202020204" pitchFamily="34" charset="0"/>
                <a:cs typeface="Arial" panose="020B0604020202020204" pitchFamily="34" charset="0"/>
              </a:rPr>
              <a:t>“their condition(s) and </a:t>
            </a:r>
            <a:r>
              <a:rPr lang="en-US" sz="3200" b="1" dirty="0">
                <a:solidFill>
                  <a:srgbClr val="002060"/>
                </a:solidFill>
                <a:latin typeface="Arial" panose="020B0604020202020204" pitchFamily="34" charset="0"/>
                <a:cs typeface="Arial" panose="020B0604020202020204" pitchFamily="34" charset="0"/>
              </a:rPr>
              <a:t>medications</a:t>
            </a:r>
            <a:r>
              <a:rPr lang="en-US" sz="3200" dirty="0">
                <a:solidFill>
                  <a:srgbClr val="002060"/>
                </a:solidFill>
                <a:latin typeface="Arial" panose="020B0604020202020204" pitchFamily="34" charset="0"/>
                <a:cs typeface="Arial" panose="020B0604020202020204" pitchFamily="34" charset="0"/>
              </a:rPr>
              <a:t>” impedes or helps</a:t>
            </a:r>
          </a:p>
          <a:p>
            <a:pPr lvl="2"/>
            <a:r>
              <a:rPr lang="en-US" sz="3200" b="1" dirty="0">
                <a:solidFill>
                  <a:srgbClr val="002060"/>
                </a:solidFill>
                <a:latin typeface="Arial" panose="020B0604020202020204" pitchFamily="34" charset="0"/>
                <a:cs typeface="Arial" panose="020B0604020202020204" pitchFamily="34" charset="0"/>
              </a:rPr>
              <a:t>mentation</a:t>
            </a:r>
            <a:r>
              <a:rPr lang="en-US" sz="3200" dirty="0">
                <a:solidFill>
                  <a:srgbClr val="002060"/>
                </a:solidFill>
                <a:latin typeface="Arial" panose="020B0604020202020204" pitchFamily="34" charset="0"/>
                <a:cs typeface="Arial" panose="020B0604020202020204" pitchFamily="34" charset="0"/>
              </a:rPr>
              <a:t> (dementia, depression) or </a:t>
            </a:r>
          </a:p>
          <a:p>
            <a:pPr lvl="2"/>
            <a:r>
              <a:rPr lang="en-US" sz="3200" b="1" dirty="0">
                <a:solidFill>
                  <a:srgbClr val="002060"/>
                </a:solidFill>
                <a:latin typeface="Arial" panose="020B0604020202020204" pitchFamily="34" charset="0"/>
                <a:cs typeface="Arial" panose="020B0604020202020204" pitchFamily="34" charset="0"/>
              </a:rPr>
              <a:t>mobility</a:t>
            </a:r>
            <a:r>
              <a:rPr lang="en-US" sz="3200" dirty="0">
                <a:solidFill>
                  <a:srgbClr val="002060"/>
                </a:solidFill>
                <a:latin typeface="Arial" panose="020B0604020202020204" pitchFamily="34" charset="0"/>
                <a:cs typeface="Arial" panose="020B0604020202020204" pitchFamily="34" charset="0"/>
              </a:rPr>
              <a:t> (function) or</a:t>
            </a:r>
          </a:p>
          <a:p>
            <a:pPr lvl="2"/>
            <a:r>
              <a:rPr lang="en-US" sz="3200" dirty="0">
                <a:solidFill>
                  <a:srgbClr val="002060"/>
                </a:solidFill>
                <a:latin typeface="Arial" panose="020B0604020202020204" pitchFamily="34" charset="0"/>
                <a:cs typeface="Arial" panose="020B0604020202020204" pitchFamily="34" charset="0"/>
              </a:rPr>
              <a:t>achieve Mr. A’s goals (what </a:t>
            </a:r>
            <a:r>
              <a:rPr lang="en-US" sz="3200" b="1" dirty="0">
                <a:solidFill>
                  <a:srgbClr val="002060"/>
                </a:solidFill>
                <a:latin typeface="Arial" panose="020B0604020202020204" pitchFamily="34" charset="0"/>
                <a:cs typeface="Arial" panose="020B0604020202020204" pitchFamily="34" charset="0"/>
              </a:rPr>
              <a:t>Matters</a:t>
            </a:r>
            <a:r>
              <a:rPr lang="en-US" sz="3200" dirty="0">
                <a:solidFill>
                  <a:srgbClr val="002060"/>
                </a:solidFill>
                <a:latin typeface="Arial" panose="020B0604020202020204" pitchFamily="34" charset="0"/>
                <a:cs typeface="Arial" panose="020B0604020202020204" pitchFamily="34" charset="0"/>
              </a:rPr>
              <a:t>)</a:t>
            </a:r>
          </a:p>
          <a:p>
            <a:pPr lvl="1"/>
            <a:r>
              <a:rPr lang="en-US" sz="3400" dirty="0">
                <a:solidFill>
                  <a:srgbClr val="002060"/>
                </a:solidFill>
                <a:latin typeface="Arial" panose="020B0604020202020204" pitchFamily="34" charset="0"/>
                <a:cs typeface="Arial" panose="020B0604020202020204" pitchFamily="34" charset="0"/>
              </a:rPr>
              <a:t>their current or potential care, including </a:t>
            </a:r>
            <a:r>
              <a:rPr lang="en-US" sz="3400" b="1" dirty="0">
                <a:solidFill>
                  <a:srgbClr val="002060"/>
                </a:solidFill>
                <a:latin typeface="Arial" panose="020B0604020202020204" pitchFamily="34" charset="0"/>
                <a:cs typeface="Arial" panose="020B0604020202020204" pitchFamily="34" charset="0"/>
              </a:rPr>
              <a:t>medications </a:t>
            </a:r>
            <a:r>
              <a:rPr lang="en-US" sz="3400" dirty="0">
                <a:solidFill>
                  <a:srgbClr val="002060"/>
                </a:solidFill>
                <a:latin typeface="Arial" panose="020B0604020202020204" pitchFamily="34" charset="0"/>
                <a:cs typeface="Arial" panose="020B0604020202020204" pitchFamily="34" charset="0"/>
              </a:rPr>
              <a:t> 	affects </a:t>
            </a:r>
            <a:r>
              <a:rPr lang="en-US" sz="3400" b="1" dirty="0">
                <a:solidFill>
                  <a:srgbClr val="002060"/>
                </a:solidFill>
                <a:latin typeface="Arial" panose="020B0604020202020204" pitchFamily="34" charset="0"/>
                <a:cs typeface="Arial" panose="020B0604020202020204" pitchFamily="34" charset="0"/>
              </a:rPr>
              <a:t>mentation or mobility </a:t>
            </a:r>
            <a:r>
              <a:rPr lang="en-US" sz="3400" dirty="0">
                <a:solidFill>
                  <a:srgbClr val="002060"/>
                </a:solidFill>
                <a:latin typeface="Arial" panose="020B0604020202020204" pitchFamily="34" charset="0"/>
                <a:cs typeface="Arial" panose="020B0604020202020204" pitchFamily="34" charset="0"/>
              </a:rPr>
              <a:t>&amp; consistent with Mr. 		A’s goals and preferences</a:t>
            </a:r>
          </a:p>
          <a:p>
            <a:pPr marL="0" indent="0">
              <a:buNone/>
            </a:pPr>
            <a:endParaRPr lang="en-US" sz="2400" dirty="0">
              <a:solidFill>
                <a:srgbClr val="002060"/>
              </a:solidFill>
              <a:latin typeface="Arial" panose="020B0604020202020204" pitchFamily="34" charset="0"/>
              <a:cs typeface="Arial" panose="020B0604020202020204" pitchFamily="34" charset="0"/>
            </a:endParaRPr>
          </a:p>
          <a:p>
            <a:endParaRPr lang="en-US" dirty="0"/>
          </a:p>
          <a:p>
            <a:pPr marL="0" indent="0">
              <a:buNone/>
            </a:pPr>
            <a:endParaRPr lang="en-US" dirty="0"/>
          </a:p>
          <a:p>
            <a:pPr lvl="1"/>
            <a:endParaRPr lang="en-US" dirty="0"/>
          </a:p>
          <a:p>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269AA7BC-192E-47F8-8201-B4DA3BC8EA85}"/>
              </a:ext>
            </a:extLst>
          </p:cNvPr>
          <p:cNvPicPr>
            <a:picLocks noChangeAspect="1"/>
          </p:cNvPicPr>
          <p:nvPr/>
        </p:nvPicPr>
        <p:blipFill>
          <a:blip r:embed="rId2"/>
          <a:stretch>
            <a:fillRect/>
          </a:stretch>
        </p:blipFill>
        <p:spPr>
          <a:xfrm>
            <a:off x="9532650" y="2357400"/>
            <a:ext cx="1415810" cy="182880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077065390"/>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5381-E512-4535-A1C0-84577F9086D5}"/>
              </a:ext>
            </a:extLst>
          </p:cNvPr>
          <p:cNvSpPr>
            <a:spLocks noGrp="1"/>
          </p:cNvSpPr>
          <p:nvPr>
            <p:ph type="title"/>
          </p:nvPr>
        </p:nvSpPr>
        <p:spPr>
          <a:xfrm>
            <a:off x="434108" y="177801"/>
            <a:ext cx="10919691" cy="1015999"/>
          </a:xfrm>
        </p:spPr>
        <p:txBody>
          <a:bodyPr/>
          <a:lstStyle/>
          <a:p>
            <a:r>
              <a:rPr lang="en-US" sz="4000" dirty="0">
                <a:latin typeface="Arial" panose="020B0604020202020204" pitchFamily="34" charset="0"/>
                <a:cs typeface="Arial" panose="020B0604020202020204" pitchFamily="34" charset="0"/>
              </a:rPr>
              <a:t>4M framework in practice (ambulatory): Mr. A.</a:t>
            </a:r>
          </a:p>
        </p:txBody>
      </p:sp>
      <p:sp>
        <p:nvSpPr>
          <p:cNvPr id="3" name="Content Placeholder 2">
            <a:extLst>
              <a:ext uri="{FF2B5EF4-FFF2-40B4-BE49-F238E27FC236}">
                <a16:creationId xmlns:a16="http://schemas.microsoft.com/office/drawing/2014/main" id="{6481B6DC-F984-4FC7-8DEC-8C7C3545C2AB}"/>
              </a:ext>
            </a:extLst>
          </p:cNvPr>
          <p:cNvSpPr>
            <a:spLocks noGrp="1"/>
          </p:cNvSpPr>
          <p:nvPr>
            <p:ph idx="1"/>
          </p:nvPr>
        </p:nvSpPr>
        <p:spPr>
          <a:xfrm>
            <a:off x="0" y="1320800"/>
            <a:ext cx="11353800" cy="5359399"/>
          </a:xfrm>
        </p:spPr>
        <p:txBody>
          <a:bodyPr>
            <a:normAutofit/>
          </a:bodyPr>
          <a:lstStyle/>
          <a:p>
            <a:pPr marL="0" indent="0">
              <a:buNone/>
            </a:pPr>
            <a:r>
              <a:rPr lang="en-US" sz="3200" dirty="0">
                <a:solidFill>
                  <a:srgbClr val="002060"/>
                </a:solidFill>
                <a:latin typeface="Arial" panose="020B0604020202020204" pitchFamily="34" charset="0"/>
                <a:cs typeface="Arial" panose="020B0604020202020204" pitchFamily="34" charset="0"/>
              </a:rPr>
              <a:t>Each of Mr. A’s health professionals: </a:t>
            </a:r>
          </a:p>
          <a:p>
            <a:r>
              <a:rPr lang="en-US" sz="3200" dirty="0">
                <a:solidFill>
                  <a:srgbClr val="002060"/>
                </a:solidFill>
                <a:latin typeface="Arial" panose="020B0604020202020204" pitchFamily="34" charset="0"/>
                <a:cs typeface="Arial" panose="020B0604020202020204" pitchFamily="34" charset="0"/>
              </a:rPr>
              <a:t>Consider starting, stopping, or continuing </a:t>
            </a:r>
            <a:r>
              <a:rPr lang="en-US" sz="3200" b="1" dirty="0">
                <a:solidFill>
                  <a:srgbClr val="002060"/>
                </a:solidFill>
                <a:latin typeface="Arial" panose="020B0604020202020204" pitchFamily="34" charset="0"/>
                <a:cs typeface="Arial" panose="020B0604020202020204" pitchFamily="34" charset="0"/>
              </a:rPr>
              <a:t>medications</a:t>
            </a:r>
            <a:r>
              <a:rPr lang="en-US" sz="3200" dirty="0">
                <a:solidFill>
                  <a:srgbClr val="002060"/>
                </a:solidFill>
                <a:latin typeface="Arial" panose="020B0604020202020204" pitchFamily="34" charset="0"/>
                <a:cs typeface="Arial" panose="020B0604020202020204" pitchFamily="34" charset="0"/>
              </a:rPr>
              <a:t> &amp; 	other interventions depending on whether helps or 	hinders </a:t>
            </a:r>
            <a:r>
              <a:rPr lang="en-US" sz="3200" b="1" dirty="0">
                <a:solidFill>
                  <a:srgbClr val="002060"/>
                </a:solidFill>
                <a:latin typeface="Arial" panose="020B0604020202020204" pitchFamily="34" charset="0"/>
                <a:cs typeface="Arial" panose="020B0604020202020204" pitchFamily="34" charset="0"/>
              </a:rPr>
              <a:t>mentation</a:t>
            </a:r>
            <a:r>
              <a:rPr lang="en-US" sz="3200" dirty="0">
                <a:solidFill>
                  <a:srgbClr val="002060"/>
                </a:solidFill>
                <a:latin typeface="Arial" panose="020B0604020202020204" pitchFamily="34" charset="0"/>
                <a:cs typeface="Arial" panose="020B0604020202020204" pitchFamily="34" charset="0"/>
              </a:rPr>
              <a:t> &amp; </a:t>
            </a:r>
            <a:r>
              <a:rPr lang="en-US" sz="3200" b="1" dirty="0">
                <a:solidFill>
                  <a:srgbClr val="002060"/>
                </a:solidFill>
                <a:latin typeface="Arial" panose="020B0604020202020204" pitchFamily="34" charset="0"/>
                <a:cs typeface="Arial" panose="020B0604020202020204" pitchFamily="34" charset="0"/>
              </a:rPr>
              <a:t>mobility</a:t>
            </a:r>
            <a:r>
              <a:rPr lang="en-US" sz="3200" dirty="0">
                <a:solidFill>
                  <a:srgbClr val="002060"/>
                </a:solidFill>
                <a:latin typeface="Arial" panose="020B0604020202020204" pitchFamily="34" charset="0"/>
                <a:cs typeface="Arial" panose="020B0604020202020204" pitchFamily="34" charset="0"/>
              </a:rPr>
              <a:t> &amp; goal attainment</a:t>
            </a:r>
          </a:p>
          <a:p>
            <a:r>
              <a:rPr lang="en-US" sz="3200" dirty="0">
                <a:solidFill>
                  <a:srgbClr val="002060"/>
                </a:solidFill>
                <a:latin typeface="Arial" panose="020B0604020202020204" pitchFamily="34" charset="0"/>
                <a:cs typeface="Arial" panose="020B0604020202020204" pitchFamily="34" charset="0"/>
              </a:rPr>
              <a:t>Use Mr. A’s goals and preferences in communication &amp; </a:t>
            </a:r>
          </a:p>
          <a:p>
            <a:pPr marL="0" indent="0">
              <a:buNone/>
            </a:pPr>
            <a:r>
              <a:rPr lang="en-US" sz="3200" dirty="0">
                <a:solidFill>
                  <a:srgbClr val="002060"/>
                </a:solidFill>
                <a:latin typeface="Arial" panose="020B0604020202020204" pitchFamily="34" charset="0"/>
                <a:cs typeface="Arial" panose="020B0604020202020204" pitchFamily="34" charset="0"/>
              </a:rPr>
              <a:t>	decision making</a:t>
            </a:r>
          </a:p>
          <a:p>
            <a:r>
              <a:rPr lang="en-US" sz="3200" dirty="0">
                <a:solidFill>
                  <a:srgbClr val="002060"/>
                </a:solidFill>
                <a:latin typeface="Arial" panose="020B0604020202020204" pitchFamily="34" charset="0"/>
                <a:cs typeface="Arial" panose="020B0604020202020204" pitchFamily="34" charset="0"/>
              </a:rPr>
              <a:t>May need to help him modify goals based on </a:t>
            </a:r>
            <a:r>
              <a:rPr lang="en-US" sz="3200" b="1" dirty="0">
                <a:solidFill>
                  <a:srgbClr val="002060"/>
                </a:solidFill>
                <a:latin typeface="Arial" panose="020B0604020202020204" pitchFamily="34" charset="0"/>
                <a:cs typeface="Arial" panose="020B0604020202020204" pitchFamily="34" charset="0"/>
              </a:rPr>
              <a:t>mobility</a:t>
            </a:r>
            <a:r>
              <a:rPr lang="en-US" sz="3200" dirty="0">
                <a:solidFill>
                  <a:srgbClr val="002060"/>
                </a:solidFill>
                <a:latin typeface="Arial" panose="020B0604020202020204" pitchFamily="34" charset="0"/>
                <a:cs typeface="Arial" panose="020B0604020202020204" pitchFamily="34" charset="0"/>
              </a:rPr>
              <a:t> 	(function) &amp; </a:t>
            </a:r>
            <a:r>
              <a:rPr lang="en-US" sz="3200" b="1" dirty="0">
                <a:solidFill>
                  <a:srgbClr val="002060"/>
                </a:solidFill>
                <a:latin typeface="Arial" panose="020B0604020202020204" pitchFamily="34" charset="0"/>
                <a:cs typeface="Arial" panose="020B0604020202020204" pitchFamily="34" charset="0"/>
              </a:rPr>
              <a:t>mentation</a:t>
            </a:r>
          </a:p>
          <a:p>
            <a:pPr marL="0" indent="0">
              <a:buNone/>
            </a:pPr>
            <a:endParaRPr lang="en-US" sz="2400" dirty="0">
              <a:solidFill>
                <a:srgbClr val="002060"/>
              </a:solidFill>
              <a:latin typeface="Arial" panose="020B0604020202020204" pitchFamily="34" charset="0"/>
              <a:cs typeface="Arial" panose="020B0604020202020204" pitchFamily="34" charset="0"/>
            </a:endParaRPr>
          </a:p>
          <a:p>
            <a:endParaRPr lang="en-US" dirty="0"/>
          </a:p>
          <a:p>
            <a:pPr marL="0" indent="0">
              <a:buNone/>
            </a:pPr>
            <a:endParaRPr lang="en-US" dirty="0"/>
          </a:p>
          <a:p>
            <a:pPr lvl="1"/>
            <a:endParaRPr lang="en-US" dirty="0"/>
          </a:p>
          <a:p>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269AA7BC-192E-47F8-8201-B4DA3BC8EA85}"/>
              </a:ext>
            </a:extLst>
          </p:cNvPr>
          <p:cNvPicPr>
            <a:picLocks noChangeAspect="1"/>
          </p:cNvPicPr>
          <p:nvPr/>
        </p:nvPicPr>
        <p:blipFill>
          <a:blip r:embed="rId2"/>
          <a:stretch>
            <a:fillRect/>
          </a:stretch>
        </p:blipFill>
        <p:spPr>
          <a:xfrm>
            <a:off x="10374524" y="2889960"/>
            <a:ext cx="1486601" cy="192024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543425283"/>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70B1-2375-47C9-AB41-3CE600EE9D3E}"/>
              </a:ext>
            </a:extLst>
          </p:cNvPr>
          <p:cNvSpPr>
            <a:spLocks noGrp="1"/>
          </p:cNvSpPr>
          <p:nvPr>
            <p:ph type="title"/>
          </p:nvPr>
        </p:nvSpPr>
        <p:spPr>
          <a:xfrm>
            <a:off x="406400" y="144583"/>
            <a:ext cx="10947398" cy="742809"/>
          </a:xfrm>
        </p:spPr>
        <p:txBody>
          <a:bodyPr>
            <a:noAutofit/>
          </a:bodyPr>
          <a:lstStyle/>
          <a:p>
            <a:pPr algn="ctr"/>
            <a:r>
              <a:rPr lang="en-US" sz="3600" dirty="0">
                <a:latin typeface="Arial" panose="020B0604020202020204" pitchFamily="34" charset="0"/>
                <a:cs typeface="Arial" panose="020B0604020202020204" pitchFamily="34" charset="0"/>
              </a:rPr>
              <a:t>4Ms: Common target for all health professionals</a:t>
            </a:r>
          </a:p>
        </p:txBody>
      </p:sp>
      <p:grpSp>
        <p:nvGrpSpPr>
          <p:cNvPr id="84" name="Group 83">
            <a:extLst>
              <a:ext uri="{FF2B5EF4-FFF2-40B4-BE49-F238E27FC236}">
                <a16:creationId xmlns:a16="http://schemas.microsoft.com/office/drawing/2014/main" id="{3D4CCAC8-2D11-4020-913F-922FC65662A5}"/>
              </a:ext>
            </a:extLst>
          </p:cNvPr>
          <p:cNvGrpSpPr/>
          <p:nvPr/>
        </p:nvGrpSpPr>
        <p:grpSpPr>
          <a:xfrm>
            <a:off x="1937895" y="1342900"/>
            <a:ext cx="7884407" cy="5139967"/>
            <a:chOff x="2335469" y="797598"/>
            <a:chExt cx="7990941" cy="5683545"/>
          </a:xfrm>
        </p:grpSpPr>
        <p:cxnSp>
          <p:nvCxnSpPr>
            <p:cNvPr id="23" name="Straight Arrow Connector 22">
              <a:extLst>
                <a:ext uri="{FF2B5EF4-FFF2-40B4-BE49-F238E27FC236}">
                  <a16:creationId xmlns:a16="http://schemas.microsoft.com/office/drawing/2014/main" id="{55B8273F-E57F-4F93-B299-A71200628DC6}"/>
                </a:ext>
              </a:extLst>
            </p:cNvPr>
            <p:cNvCxnSpPr>
              <a:cxnSpLocks/>
            </p:cNvCxnSpPr>
            <p:nvPr/>
          </p:nvCxnSpPr>
          <p:spPr>
            <a:xfrm flipH="1">
              <a:off x="6561928" y="1908946"/>
              <a:ext cx="99044" cy="182880"/>
            </a:xfrm>
            <a:prstGeom prst="straightConnector1">
              <a:avLst/>
            </a:prstGeom>
            <a:ln w="38100">
              <a:solidFill>
                <a:schemeClr val="accent5">
                  <a:lumMod val="20000"/>
                  <a:lumOff val="80000"/>
                </a:schemeClr>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41B0F14B-9008-464D-B96F-442E0B2FCD9E}"/>
                </a:ext>
              </a:extLst>
            </p:cNvPr>
            <p:cNvSpPr/>
            <p:nvPr/>
          </p:nvSpPr>
          <p:spPr>
            <a:xfrm>
              <a:off x="4197646" y="2064719"/>
              <a:ext cx="3647932" cy="3378025"/>
            </a:xfrm>
            <a:prstGeom prst="ellipse">
              <a:avLst/>
            </a:prstGeom>
            <a:noFill/>
            <a:ln w="5715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Oval 7">
              <a:extLst>
                <a:ext uri="{FF2B5EF4-FFF2-40B4-BE49-F238E27FC236}">
                  <a16:creationId xmlns:a16="http://schemas.microsoft.com/office/drawing/2014/main" id="{22A333E1-702F-4974-AE04-CA7D9FD73A01}"/>
                </a:ext>
              </a:extLst>
            </p:cNvPr>
            <p:cNvSpPr/>
            <p:nvPr/>
          </p:nvSpPr>
          <p:spPr>
            <a:xfrm>
              <a:off x="2576579" y="2005581"/>
              <a:ext cx="1568865" cy="1209835"/>
            </a:xfrm>
            <a:prstGeom prst="ellipse">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0" name="Straight Arrow Connector 9">
              <a:extLst>
                <a:ext uri="{FF2B5EF4-FFF2-40B4-BE49-F238E27FC236}">
                  <a16:creationId xmlns:a16="http://schemas.microsoft.com/office/drawing/2014/main" id="{CA8079C9-BE77-4BE2-A035-355B9BA788D7}"/>
                </a:ext>
              </a:extLst>
            </p:cNvPr>
            <p:cNvCxnSpPr/>
            <p:nvPr/>
          </p:nvCxnSpPr>
          <p:spPr>
            <a:xfrm>
              <a:off x="4082706" y="2862191"/>
              <a:ext cx="274320" cy="91440"/>
            </a:xfrm>
            <a:prstGeom prst="straightConnector1">
              <a:avLst/>
            </a:prstGeom>
            <a:ln w="38100">
              <a:solidFill>
                <a:srgbClr val="00206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BF95B9-2C31-4344-8BC1-5EC2BB2C8144}"/>
                </a:ext>
              </a:extLst>
            </p:cNvPr>
            <p:cNvSpPr txBox="1"/>
            <p:nvPr/>
          </p:nvSpPr>
          <p:spPr>
            <a:xfrm>
              <a:off x="2739606" y="2307013"/>
              <a:ext cx="1129473" cy="646618"/>
            </a:xfrm>
            <a:prstGeom prst="rect">
              <a:avLst/>
            </a:prstGeom>
            <a:noFill/>
          </p:spPr>
          <p:txBody>
            <a:bodyPr wrap="square" rtlCol="0">
              <a:spAutoFit/>
            </a:bodyPr>
            <a:lstStyle/>
            <a:p>
              <a:pPr algn="ctr"/>
              <a:r>
                <a:rPr lang="en-US" sz="3200" dirty="0">
                  <a:solidFill>
                    <a:srgbClr val="000000"/>
                  </a:solidFill>
                  <a:latin typeface="Arial" panose="020B0604020202020204" pitchFamily="34" charset="0"/>
                  <a:cs typeface="Arial" panose="020B0604020202020204" pitchFamily="34" charset="0"/>
                </a:rPr>
                <a:t>SW</a:t>
              </a:r>
            </a:p>
          </p:txBody>
        </p:sp>
        <p:sp>
          <p:nvSpPr>
            <p:cNvPr id="12" name="Oval 11">
              <a:extLst>
                <a:ext uri="{FF2B5EF4-FFF2-40B4-BE49-F238E27FC236}">
                  <a16:creationId xmlns:a16="http://schemas.microsoft.com/office/drawing/2014/main" id="{204B451E-4AFA-45BE-95FD-766FAB3C24F4}"/>
                </a:ext>
              </a:extLst>
            </p:cNvPr>
            <p:cNvSpPr/>
            <p:nvPr/>
          </p:nvSpPr>
          <p:spPr>
            <a:xfrm>
              <a:off x="3869079" y="797599"/>
              <a:ext cx="1631034" cy="1209835"/>
            </a:xfrm>
            <a:prstGeom prst="ellipse">
              <a:avLst/>
            </a:prstGeom>
            <a:noFill/>
            <a:ln w="38100">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cxnSp>
          <p:nvCxnSpPr>
            <p:cNvPr id="13" name="Straight Arrow Connector 12">
              <a:extLst>
                <a:ext uri="{FF2B5EF4-FFF2-40B4-BE49-F238E27FC236}">
                  <a16:creationId xmlns:a16="http://schemas.microsoft.com/office/drawing/2014/main" id="{265E187E-7572-444B-9AC6-0F2F88230CAF}"/>
                </a:ext>
              </a:extLst>
            </p:cNvPr>
            <p:cNvCxnSpPr>
              <a:cxnSpLocks/>
            </p:cNvCxnSpPr>
            <p:nvPr/>
          </p:nvCxnSpPr>
          <p:spPr>
            <a:xfrm>
              <a:off x="5064849" y="1990112"/>
              <a:ext cx="203350" cy="218368"/>
            </a:xfrm>
            <a:prstGeom prst="straightConnector1">
              <a:avLst/>
            </a:prstGeom>
            <a:ln w="38100">
              <a:solidFill>
                <a:srgbClr val="0070C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8E4FFFB-3C2F-40CB-B024-062A1869C81B}"/>
                </a:ext>
              </a:extLst>
            </p:cNvPr>
            <p:cNvSpPr txBox="1"/>
            <p:nvPr/>
          </p:nvSpPr>
          <p:spPr>
            <a:xfrm>
              <a:off x="3844097" y="1065304"/>
              <a:ext cx="1639502" cy="589492"/>
            </a:xfrm>
            <a:prstGeom prst="rect">
              <a:avLst/>
            </a:prstGeom>
            <a:noFill/>
          </p:spPr>
          <p:txBody>
            <a:bodyPr wrap="square" rtlCol="0">
              <a:spAutoFit/>
            </a:bodyPr>
            <a:lstStyle/>
            <a:p>
              <a:pPr algn="ctr"/>
              <a:r>
                <a:rPr lang="en-US" sz="3200" dirty="0">
                  <a:solidFill>
                    <a:srgbClr val="000000"/>
                  </a:solidFill>
                  <a:latin typeface="Arial" panose="020B0604020202020204" pitchFamily="34" charset="0"/>
                  <a:cs typeface="Arial" panose="020B0604020202020204" pitchFamily="34" charset="0"/>
                </a:rPr>
                <a:t>PT/OT</a:t>
              </a:r>
            </a:p>
          </p:txBody>
        </p:sp>
        <p:sp>
          <p:nvSpPr>
            <p:cNvPr id="19" name="TextBox 18">
              <a:extLst>
                <a:ext uri="{FF2B5EF4-FFF2-40B4-BE49-F238E27FC236}">
                  <a16:creationId xmlns:a16="http://schemas.microsoft.com/office/drawing/2014/main" id="{9BB067BB-054B-403C-95DC-E02B881D6D1C}"/>
                </a:ext>
              </a:extLst>
            </p:cNvPr>
            <p:cNvSpPr txBox="1"/>
            <p:nvPr/>
          </p:nvSpPr>
          <p:spPr>
            <a:xfrm>
              <a:off x="5458615" y="821424"/>
              <a:ext cx="1202358" cy="372311"/>
            </a:xfrm>
            <a:prstGeom prst="rect">
              <a:avLst/>
            </a:prstGeom>
            <a:noFill/>
          </p:spPr>
          <p:txBody>
            <a:bodyPr wrap="square" rtlCol="0">
              <a:spAutoFit/>
            </a:bodyPr>
            <a:lstStyle/>
            <a:p>
              <a:pPr algn="ctr"/>
              <a:endParaRPr lang="en-US" dirty="0">
                <a:solidFill>
                  <a:srgbClr val="000000"/>
                </a:solidFill>
              </a:endParaRPr>
            </a:p>
          </p:txBody>
        </p:sp>
        <p:sp>
          <p:nvSpPr>
            <p:cNvPr id="22" name="Oval 21">
              <a:extLst>
                <a:ext uri="{FF2B5EF4-FFF2-40B4-BE49-F238E27FC236}">
                  <a16:creationId xmlns:a16="http://schemas.microsoft.com/office/drawing/2014/main" id="{D90A4D8F-CB40-4117-BBE5-959812BCD3F0}"/>
                </a:ext>
              </a:extLst>
            </p:cNvPr>
            <p:cNvSpPr/>
            <p:nvPr/>
          </p:nvSpPr>
          <p:spPr>
            <a:xfrm>
              <a:off x="6140024" y="797598"/>
              <a:ext cx="1684103" cy="1111347"/>
            </a:xfrm>
            <a:prstGeom prst="ellipse">
              <a:avLst/>
            </a:prstGeom>
            <a:noFill/>
            <a:ln w="38100">
              <a:solidFill>
                <a:schemeClr val="accent5">
                  <a:lumMod val="20000"/>
                  <a:lumOff val="8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TextBox 23">
              <a:extLst>
                <a:ext uri="{FF2B5EF4-FFF2-40B4-BE49-F238E27FC236}">
                  <a16:creationId xmlns:a16="http://schemas.microsoft.com/office/drawing/2014/main" id="{A297E0F6-2B0B-4D22-A1D2-0420B06D501D}"/>
                </a:ext>
              </a:extLst>
            </p:cNvPr>
            <p:cNvSpPr txBox="1"/>
            <p:nvPr/>
          </p:nvSpPr>
          <p:spPr>
            <a:xfrm>
              <a:off x="6140024" y="972307"/>
              <a:ext cx="1502877" cy="589492"/>
            </a:xfrm>
            <a:prstGeom prst="rect">
              <a:avLst/>
            </a:prstGeom>
            <a:noFill/>
          </p:spPr>
          <p:txBody>
            <a:bodyPr wrap="square" rtlCol="0">
              <a:spAutoFit/>
            </a:bodyPr>
            <a:lstStyle/>
            <a:p>
              <a:pPr algn="ctr"/>
              <a:r>
                <a:rPr lang="en-US" sz="3200" dirty="0">
                  <a:solidFill>
                    <a:srgbClr val="000000"/>
                  </a:solidFill>
                  <a:latin typeface="Arial" panose="020B0604020202020204" pitchFamily="34" charset="0"/>
                  <a:cs typeface="Arial" panose="020B0604020202020204" pitchFamily="34" charset="0"/>
                </a:rPr>
                <a:t>Nurse</a:t>
              </a:r>
            </a:p>
          </p:txBody>
        </p:sp>
        <p:sp>
          <p:nvSpPr>
            <p:cNvPr id="26" name="Oval 25">
              <a:extLst>
                <a:ext uri="{FF2B5EF4-FFF2-40B4-BE49-F238E27FC236}">
                  <a16:creationId xmlns:a16="http://schemas.microsoft.com/office/drawing/2014/main" id="{5C4008C3-913F-441C-A49D-0250E1D9FDF5}"/>
                </a:ext>
              </a:extLst>
            </p:cNvPr>
            <p:cNvSpPr/>
            <p:nvPr/>
          </p:nvSpPr>
          <p:spPr>
            <a:xfrm>
              <a:off x="7687557" y="1771867"/>
              <a:ext cx="1677170" cy="1209835"/>
            </a:xfrm>
            <a:prstGeom prst="ellipse">
              <a:avLst/>
            </a:prstGeom>
            <a:noFill/>
            <a:ln w="38100">
              <a:solidFill>
                <a:schemeClr val="accent4">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27" name="Straight Arrow Connector 26">
              <a:extLst>
                <a:ext uri="{FF2B5EF4-FFF2-40B4-BE49-F238E27FC236}">
                  <a16:creationId xmlns:a16="http://schemas.microsoft.com/office/drawing/2014/main" id="{B630158D-0FD4-4F4A-836B-ED53D7E01E32}"/>
                </a:ext>
              </a:extLst>
            </p:cNvPr>
            <p:cNvCxnSpPr>
              <a:cxnSpLocks/>
            </p:cNvCxnSpPr>
            <p:nvPr/>
          </p:nvCxnSpPr>
          <p:spPr>
            <a:xfrm flipH="1">
              <a:off x="7655268" y="2790365"/>
              <a:ext cx="168860" cy="116746"/>
            </a:xfrm>
            <a:prstGeom prst="straightConnector1">
              <a:avLst/>
            </a:prstGeom>
            <a:ln w="38100">
              <a:solidFill>
                <a:schemeClr val="accent4">
                  <a:lumMod val="60000"/>
                  <a:lumOff val="40000"/>
                </a:schemeClr>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17EF850-EE46-400A-B157-8EF0913E949B}"/>
                </a:ext>
              </a:extLst>
            </p:cNvPr>
            <p:cNvSpPr txBox="1"/>
            <p:nvPr/>
          </p:nvSpPr>
          <p:spPr>
            <a:xfrm>
              <a:off x="7655268" y="2054290"/>
              <a:ext cx="1819910" cy="589492"/>
            </a:xfrm>
            <a:prstGeom prst="rect">
              <a:avLst/>
            </a:prstGeom>
            <a:noFill/>
          </p:spPr>
          <p:txBody>
            <a:bodyPr wrap="square" rtlCol="0">
              <a:spAutoFit/>
            </a:bodyPr>
            <a:lstStyle/>
            <a:p>
              <a:pPr algn="ctr"/>
              <a:r>
                <a:rPr lang="en-US" sz="3200" dirty="0">
                  <a:solidFill>
                    <a:srgbClr val="000000"/>
                  </a:solidFill>
                  <a:latin typeface="Arial" panose="020B0604020202020204" pitchFamily="34" charset="0"/>
                  <a:cs typeface="Arial" panose="020B0604020202020204" pitchFamily="34" charset="0"/>
                </a:rPr>
                <a:t>Dietitian</a:t>
              </a:r>
            </a:p>
          </p:txBody>
        </p:sp>
        <p:sp>
          <p:nvSpPr>
            <p:cNvPr id="30" name="Oval 29">
              <a:extLst>
                <a:ext uri="{FF2B5EF4-FFF2-40B4-BE49-F238E27FC236}">
                  <a16:creationId xmlns:a16="http://schemas.microsoft.com/office/drawing/2014/main" id="{A3405BD6-10C3-4974-A0EE-7CB2DE620CD5}"/>
                </a:ext>
              </a:extLst>
            </p:cNvPr>
            <p:cNvSpPr/>
            <p:nvPr/>
          </p:nvSpPr>
          <p:spPr>
            <a:xfrm>
              <a:off x="8096385" y="3552360"/>
              <a:ext cx="2154612" cy="1209835"/>
            </a:xfrm>
            <a:prstGeom prst="ellipse">
              <a:avLst/>
            </a:prstGeom>
            <a:noFill/>
            <a:ln w="38100">
              <a:solidFill>
                <a:srgbClr val="FFC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31" name="Straight Arrow Connector 30">
              <a:extLst>
                <a:ext uri="{FF2B5EF4-FFF2-40B4-BE49-F238E27FC236}">
                  <a16:creationId xmlns:a16="http://schemas.microsoft.com/office/drawing/2014/main" id="{64B590A9-396B-42FB-8A29-7BD6316096C0}"/>
                </a:ext>
              </a:extLst>
            </p:cNvPr>
            <p:cNvCxnSpPr>
              <a:cxnSpLocks/>
            </p:cNvCxnSpPr>
            <p:nvPr/>
          </p:nvCxnSpPr>
          <p:spPr>
            <a:xfrm flipH="1">
              <a:off x="7832326" y="4187107"/>
              <a:ext cx="263415" cy="15602"/>
            </a:xfrm>
            <a:prstGeom prst="straightConnector1">
              <a:avLst/>
            </a:prstGeom>
            <a:ln w="38100">
              <a:solidFill>
                <a:srgbClr val="FFC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078C78-37D6-47DA-AEDD-2E4E1C1E7566}"/>
                </a:ext>
              </a:extLst>
            </p:cNvPr>
            <p:cNvSpPr txBox="1"/>
            <p:nvPr/>
          </p:nvSpPr>
          <p:spPr>
            <a:xfrm>
              <a:off x="8020972" y="3821391"/>
              <a:ext cx="2305438" cy="589492"/>
            </a:xfrm>
            <a:prstGeom prst="rect">
              <a:avLst/>
            </a:prstGeom>
            <a:noFill/>
          </p:spPr>
          <p:txBody>
            <a:bodyPr wrap="square" rtlCol="0">
              <a:spAutoFit/>
            </a:bodyPr>
            <a:lstStyle/>
            <a:p>
              <a:pPr algn="ctr"/>
              <a:r>
                <a:rPr lang="en-US" sz="3200" dirty="0">
                  <a:solidFill>
                    <a:srgbClr val="000000"/>
                  </a:solidFill>
                  <a:latin typeface="Arial" panose="020B0604020202020204" pitchFamily="34" charset="0"/>
                  <a:cs typeface="Arial" panose="020B0604020202020204" pitchFamily="34" charset="0"/>
                </a:rPr>
                <a:t>Pharmacist</a:t>
              </a:r>
            </a:p>
          </p:txBody>
        </p:sp>
        <p:sp>
          <p:nvSpPr>
            <p:cNvPr id="37" name="TextBox 36">
              <a:extLst>
                <a:ext uri="{FF2B5EF4-FFF2-40B4-BE49-F238E27FC236}">
                  <a16:creationId xmlns:a16="http://schemas.microsoft.com/office/drawing/2014/main" id="{A9657138-D025-4241-A6C1-2EAFC259C8B0}"/>
                </a:ext>
              </a:extLst>
            </p:cNvPr>
            <p:cNvSpPr txBox="1"/>
            <p:nvPr/>
          </p:nvSpPr>
          <p:spPr>
            <a:xfrm>
              <a:off x="7333521" y="5208549"/>
              <a:ext cx="1555121" cy="465389"/>
            </a:xfrm>
            <a:prstGeom prst="rect">
              <a:avLst/>
            </a:prstGeom>
            <a:noFill/>
          </p:spPr>
          <p:txBody>
            <a:bodyPr wrap="square" rtlCol="0">
              <a:spAutoFit/>
            </a:bodyPr>
            <a:lstStyle/>
            <a:p>
              <a:pPr algn="ctr"/>
              <a:endParaRPr lang="en-US" sz="2400" dirty="0">
                <a:solidFill>
                  <a:srgbClr val="00000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3BC74ED-254F-432E-8651-89799BB38F71}"/>
                </a:ext>
              </a:extLst>
            </p:cNvPr>
            <p:cNvSpPr txBox="1"/>
            <p:nvPr/>
          </p:nvSpPr>
          <p:spPr>
            <a:xfrm>
              <a:off x="5760555" y="5166960"/>
              <a:ext cx="4171890" cy="1191139"/>
            </a:xfrm>
            <a:prstGeom prst="rect">
              <a:avLst/>
            </a:prstGeom>
            <a:noFill/>
          </p:spPr>
          <p:txBody>
            <a:bodyPr wrap="square" rtlCol="0">
              <a:spAutoFit/>
            </a:bodyPr>
            <a:lstStyle/>
            <a:p>
              <a:pPr algn="ctr"/>
              <a:r>
                <a:rPr lang="en-US" sz="3200" dirty="0">
                  <a:solidFill>
                    <a:srgbClr val="000000"/>
                  </a:solidFill>
                </a:rPr>
                <a:t> </a:t>
              </a:r>
              <a:r>
                <a:rPr lang="en-US" sz="3200" dirty="0">
                  <a:solidFill>
                    <a:srgbClr val="000000"/>
                  </a:solidFill>
                  <a:latin typeface="Arial" panose="020B0604020202020204" pitchFamily="34" charset="0"/>
                  <a:cs typeface="Arial" panose="020B0604020202020204" pitchFamily="34" charset="0"/>
                </a:rPr>
                <a:t>Care </a:t>
              </a:r>
            </a:p>
            <a:p>
              <a:pPr algn="ctr"/>
              <a:r>
                <a:rPr lang="en-US" sz="3200" dirty="0">
                  <a:solidFill>
                    <a:srgbClr val="000000"/>
                  </a:solidFill>
                  <a:latin typeface="Arial" panose="020B0604020202020204" pitchFamily="34" charset="0"/>
                  <a:cs typeface="Arial" panose="020B0604020202020204" pitchFamily="34" charset="0"/>
                </a:rPr>
                <a:t>Coordinator</a:t>
              </a:r>
            </a:p>
          </p:txBody>
        </p:sp>
        <p:cxnSp>
          <p:nvCxnSpPr>
            <p:cNvPr id="48" name="Straight Arrow Connector 47">
              <a:extLst>
                <a:ext uri="{FF2B5EF4-FFF2-40B4-BE49-F238E27FC236}">
                  <a16:creationId xmlns:a16="http://schemas.microsoft.com/office/drawing/2014/main" id="{54922F16-5B96-4E38-9169-94BE54994F66}"/>
                </a:ext>
              </a:extLst>
            </p:cNvPr>
            <p:cNvCxnSpPr>
              <a:cxnSpLocks/>
            </p:cNvCxnSpPr>
            <p:nvPr/>
          </p:nvCxnSpPr>
          <p:spPr>
            <a:xfrm flipH="1" flipV="1">
              <a:off x="7131775" y="5144118"/>
              <a:ext cx="201747" cy="159575"/>
            </a:xfrm>
            <a:prstGeom prst="straightConnector1">
              <a:avLst/>
            </a:prstGeom>
            <a:ln w="38100">
              <a:solidFill>
                <a:srgbClr val="00206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B45A1233-317D-4A1F-B559-21DF83538B3C}"/>
                </a:ext>
              </a:extLst>
            </p:cNvPr>
            <p:cNvSpPr/>
            <p:nvPr/>
          </p:nvSpPr>
          <p:spPr>
            <a:xfrm>
              <a:off x="6603942" y="5241103"/>
              <a:ext cx="2569748" cy="1240040"/>
            </a:xfrm>
            <a:prstGeom prst="ellipse">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1" name="Oval 60">
              <a:extLst>
                <a:ext uri="{FF2B5EF4-FFF2-40B4-BE49-F238E27FC236}">
                  <a16:creationId xmlns:a16="http://schemas.microsoft.com/office/drawing/2014/main" id="{EC033F06-FDF7-4DA0-B7E7-57707246122E}"/>
                </a:ext>
              </a:extLst>
            </p:cNvPr>
            <p:cNvSpPr/>
            <p:nvPr/>
          </p:nvSpPr>
          <p:spPr>
            <a:xfrm>
              <a:off x="3499853" y="5209582"/>
              <a:ext cx="1620317" cy="1209835"/>
            </a:xfrm>
            <a:prstGeom prst="ellipse">
              <a:avLst/>
            </a:prstGeom>
            <a:noFill/>
            <a:ln w="38100">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62" name="Straight Arrow Connector 61">
              <a:extLst>
                <a:ext uri="{FF2B5EF4-FFF2-40B4-BE49-F238E27FC236}">
                  <a16:creationId xmlns:a16="http://schemas.microsoft.com/office/drawing/2014/main" id="{A86872FE-E672-40EE-97D5-999AB1A7AEDF}"/>
                </a:ext>
              </a:extLst>
            </p:cNvPr>
            <p:cNvCxnSpPr>
              <a:cxnSpLocks/>
            </p:cNvCxnSpPr>
            <p:nvPr/>
          </p:nvCxnSpPr>
          <p:spPr>
            <a:xfrm flipV="1">
              <a:off x="4805447" y="5133409"/>
              <a:ext cx="214294" cy="170283"/>
            </a:xfrm>
            <a:prstGeom prst="straightConnector1">
              <a:avLst/>
            </a:prstGeom>
            <a:ln w="38100">
              <a:solidFill>
                <a:srgbClr val="0070C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CCD60F32-0EBE-4FD2-8A2F-E553E2CF0CD9}"/>
                </a:ext>
              </a:extLst>
            </p:cNvPr>
            <p:cNvSpPr/>
            <p:nvPr/>
          </p:nvSpPr>
          <p:spPr>
            <a:xfrm>
              <a:off x="2335469" y="3659868"/>
              <a:ext cx="1602817" cy="1209835"/>
            </a:xfrm>
            <a:prstGeom prst="ellipse">
              <a:avLst/>
            </a:prstGeom>
            <a:noFill/>
            <a:ln w="38100">
              <a:solidFill>
                <a:schemeClr val="accent1">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71" name="Straight Arrow Connector 70">
              <a:extLst>
                <a:ext uri="{FF2B5EF4-FFF2-40B4-BE49-F238E27FC236}">
                  <a16:creationId xmlns:a16="http://schemas.microsoft.com/office/drawing/2014/main" id="{759025A8-04D1-4F3D-9D6E-C6A95FCAC733}"/>
                </a:ext>
              </a:extLst>
            </p:cNvPr>
            <p:cNvCxnSpPr>
              <a:cxnSpLocks/>
            </p:cNvCxnSpPr>
            <p:nvPr/>
          </p:nvCxnSpPr>
          <p:spPr>
            <a:xfrm>
              <a:off x="3938287" y="4278529"/>
              <a:ext cx="312641" cy="0"/>
            </a:xfrm>
            <a:prstGeom prst="straightConnector1">
              <a:avLst/>
            </a:prstGeom>
            <a:ln w="38100">
              <a:solidFill>
                <a:schemeClr val="accent1">
                  <a:lumMod val="60000"/>
                  <a:lumOff val="40000"/>
                </a:schemeClr>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846D1D70-D8FC-434B-8892-DAE92E3BB46B}"/>
                </a:ext>
              </a:extLst>
            </p:cNvPr>
            <p:cNvSpPr txBox="1"/>
            <p:nvPr/>
          </p:nvSpPr>
          <p:spPr>
            <a:xfrm>
              <a:off x="2576579" y="3917753"/>
              <a:ext cx="1110000" cy="646618"/>
            </a:xfrm>
            <a:prstGeom prst="rect">
              <a:avLst/>
            </a:prstGeom>
            <a:noFill/>
          </p:spPr>
          <p:txBody>
            <a:bodyPr wrap="square" rtlCol="0">
              <a:spAutoFit/>
            </a:bodyPr>
            <a:lstStyle/>
            <a:p>
              <a:pPr algn="ctr"/>
              <a:r>
                <a:rPr lang="en-US" sz="3200" dirty="0">
                  <a:solidFill>
                    <a:srgbClr val="000000"/>
                  </a:solidFill>
                  <a:latin typeface="Arial" panose="020B0604020202020204" pitchFamily="34" charset="0"/>
                  <a:cs typeface="Arial" panose="020B0604020202020204" pitchFamily="34" charset="0"/>
                </a:rPr>
                <a:t>PCP</a:t>
              </a:r>
            </a:p>
          </p:txBody>
        </p:sp>
      </p:grpSp>
      <p:sp>
        <p:nvSpPr>
          <p:cNvPr id="85" name="TextBox 84">
            <a:extLst>
              <a:ext uri="{FF2B5EF4-FFF2-40B4-BE49-F238E27FC236}">
                <a16:creationId xmlns:a16="http://schemas.microsoft.com/office/drawing/2014/main" id="{A0632EC7-9BE2-4B45-9C67-B6B3DEBBA343}"/>
              </a:ext>
            </a:extLst>
          </p:cNvPr>
          <p:cNvSpPr txBox="1"/>
          <p:nvPr/>
        </p:nvSpPr>
        <p:spPr>
          <a:xfrm>
            <a:off x="4221703" y="2720920"/>
            <a:ext cx="2646128" cy="954107"/>
          </a:xfrm>
          <a:prstGeom prst="rect">
            <a:avLst/>
          </a:prstGeom>
          <a:noFill/>
        </p:spPr>
        <p:txBody>
          <a:bodyPr wrap="square" rtlCol="0">
            <a:spAutoFit/>
          </a:bodyPr>
          <a:lstStyle/>
          <a:p>
            <a:pPr algn="ctr"/>
            <a:r>
              <a:rPr lang="en-US" sz="2800" b="1" i="1" dirty="0">
                <a:solidFill>
                  <a:srgbClr val="002060"/>
                </a:solidFill>
              </a:rPr>
              <a:t>What Matters </a:t>
            </a:r>
          </a:p>
        </p:txBody>
      </p:sp>
      <p:sp>
        <p:nvSpPr>
          <p:cNvPr id="42" name="TextBox 41">
            <a:extLst>
              <a:ext uri="{FF2B5EF4-FFF2-40B4-BE49-F238E27FC236}">
                <a16:creationId xmlns:a16="http://schemas.microsoft.com/office/drawing/2014/main" id="{65D2386F-786E-4A11-AA27-96C3AF5639C2}"/>
              </a:ext>
            </a:extLst>
          </p:cNvPr>
          <p:cNvSpPr txBox="1"/>
          <p:nvPr/>
        </p:nvSpPr>
        <p:spPr>
          <a:xfrm>
            <a:off x="2781125" y="5539151"/>
            <a:ext cx="2129834" cy="584775"/>
          </a:xfrm>
          <a:prstGeom prst="rect">
            <a:avLst/>
          </a:prstGeom>
          <a:noFill/>
        </p:spPr>
        <p:txBody>
          <a:bodyPr wrap="square" rtlCol="0">
            <a:spAutoFit/>
          </a:bodyPr>
          <a:lstStyle/>
          <a:p>
            <a:pPr algn="ctr"/>
            <a:r>
              <a:rPr lang="en-US" sz="3200" dirty="0">
                <a:solidFill>
                  <a:srgbClr val="000000"/>
                </a:solidFill>
                <a:latin typeface="Arial" panose="020B0604020202020204" pitchFamily="34" charset="0"/>
                <a:cs typeface="Arial" panose="020B0604020202020204" pitchFamily="34" charset="0"/>
              </a:rPr>
              <a:t>specialist</a:t>
            </a:r>
          </a:p>
        </p:txBody>
      </p:sp>
      <p:sp>
        <p:nvSpPr>
          <p:cNvPr id="33" name="TextBox 32">
            <a:extLst>
              <a:ext uri="{FF2B5EF4-FFF2-40B4-BE49-F238E27FC236}">
                <a16:creationId xmlns:a16="http://schemas.microsoft.com/office/drawing/2014/main" id="{FAA2EC07-C4F6-4E7C-9D38-4184B878FAD8}"/>
              </a:ext>
            </a:extLst>
          </p:cNvPr>
          <p:cNvSpPr txBox="1"/>
          <p:nvPr/>
        </p:nvSpPr>
        <p:spPr>
          <a:xfrm>
            <a:off x="3730123" y="2628275"/>
            <a:ext cx="3963362"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rgbClr val="292E71"/>
              </a:solidFill>
              <a:latin typeface="Gill Sans"/>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292E71"/>
              </a:solidFill>
              <a:effectLst/>
              <a:uLnTx/>
              <a:uFillTx/>
              <a:latin typeface="Gill Sans"/>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92E71"/>
                </a:solidFill>
                <a:effectLst/>
                <a:uLnTx/>
                <a:uFillTx/>
                <a:latin typeface="Gill Sans"/>
                <a:ea typeface="+mn-ea"/>
                <a:cs typeface="Arial" panose="020B0604020202020204" pitchFamily="34" charset="0"/>
              </a:rPr>
              <a:t>Be less tired so he can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92E71"/>
                </a:solidFill>
                <a:effectLst/>
                <a:uLnTx/>
                <a:uFillTx/>
                <a:latin typeface="Gill Sans"/>
                <a:ea typeface="+mn-ea"/>
                <a:cs typeface="Arial" panose="020B0604020202020204" pitchFamily="34" charset="0"/>
              </a:rPr>
              <a:t>babysit grandson.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92E71"/>
                </a:solidFill>
                <a:effectLst/>
                <a:uLnTx/>
                <a:uFillTx/>
                <a:latin typeface="Gill Sans"/>
                <a:ea typeface="+mn-ea"/>
                <a:cs typeface="Arial" panose="020B0604020202020204" pitchFamily="34" charset="0"/>
              </a:rPr>
              <a:t>Thinks it’s his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92E71"/>
                </a:solidFill>
                <a:effectLst/>
                <a:uLnTx/>
                <a:uFillTx/>
                <a:latin typeface="Gill Sans"/>
                <a:ea typeface="+mn-ea"/>
                <a:cs typeface="Arial" panose="020B0604020202020204" pitchFamily="34" charset="0"/>
              </a:rPr>
              <a:t>medications</a:t>
            </a:r>
            <a:endParaRPr kumimoji="0" lang="en-US" sz="2800" b="1" i="1" u="none" strike="noStrike" kern="1200" cap="none" spc="0" normalizeH="0" baseline="0" noProof="0" dirty="0">
              <a:ln>
                <a:noFill/>
              </a:ln>
              <a:solidFill>
                <a:srgbClr val="002060"/>
              </a:solidFill>
              <a:effectLst/>
              <a:uLnTx/>
              <a:uFillTx/>
              <a:latin typeface="Georgia"/>
              <a:ea typeface="+mn-ea"/>
              <a:cs typeface="+mn-cs"/>
            </a:endParaRPr>
          </a:p>
        </p:txBody>
      </p:sp>
    </p:spTree>
    <p:extLst>
      <p:ext uri="{BB962C8B-B14F-4D97-AF65-F5344CB8AC3E}">
        <p14:creationId xmlns:p14="http://schemas.microsoft.com/office/powerpoint/2010/main" val="838758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78556"/>
            <a:ext cx="10252364" cy="1013645"/>
          </a:xfrm>
        </p:spPr>
        <p:txBody>
          <a:bodyPr>
            <a:noAutofit/>
          </a:bodyPr>
          <a:lstStyle/>
          <a:p>
            <a:pPr algn="ctr"/>
            <a:r>
              <a:rPr lang="en-US" sz="4000" dirty="0">
                <a:latin typeface="Arial" panose="020B0604020202020204" pitchFamily="34" charset="0"/>
                <a:cs typeface="Arial" panose="020B0604020202020204" pitchFamily="34" charset="0"/>
              </a:rPr>
              <a:t>4M care for Mr. A based on what matters to him: Primary care</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2905126" y="1982788"/>
          <a:ext cx="7328425" cy="4800324"/>
        </p:xfrm>
        <a:graphic>
          <a:graphicData uri="http://schemas.openxmlformats.org/drawingml/2006/table">
            <a:tbl>
              <a:tblPr firstRow="1" bandRow="1">
                <a:tableStyleId>{5C22544A-7EE6-4342-B048-85BDC9FD1C3A}</a:tableStyleId>
              </a:tblPr>
              <a:tblGrid>
                <a:gridCol w="3436577">
                  <a:extLst>
                    <a:ext uri="{9D8B030D-6E8A-4147-A177-3AD203B41FA5}">
                      <a16:colId xmlns:a16="http://schemas.microsoft.com/office/drawing/2014/main" val="1765030076"/>
                    </a:ext>
                  </a:extLst>
                </a:gridCol>
                <a:gridCol w="3891848">
                  <a:extLst>
                    <a:ext uri="{9D8B030D-6E8A-4147-A177-3AD203B41FA5}">
                      <a16:colId xmlns:a16="http://schemas.microsoft.com/office/drawing/2014/main" val="750031900"/>
                    </a:ext>
                  </a:extLst>
                </a:gridCol>
              </a:tblGrid>
              <a:tr h="4800324">
                <a:tc>
                  <a:txBody>
                    <a:bodyPr/>
                    <a:lstStyle/>
                    <a:p>
                      <a:pPr>
                        <a:spcBef>
                          <a:spcPts val="600"/>
                        </a:spcBef>
                        <a:spcAft>
                          <a:spcPts val="600"/>
                        </a:spcAft>
                      </a:pPr>
                      <a:endParaRPr lang="en-US" sz="2400" dirty="0"/>
                    </a:p>
                  </a:txBody>
                  <a:tcPr marL="163287" marR="163287">
                    <a:lnR w="12700" cmpd="sng">
                      <a:noFill/>
                    </a:lnR>
                    <a:noFill/>
                  </a:tcPr>
                </a:tc>
                <a:tc>
                  <a:txBody>
                    <a:bodyPr/>
                    <a:lstStyle/>
                    <a:p>
                      <a:pPr>
                        <a:spcBef>
                          <a:spcPts val="600"/>
                        </a:spcBef>
                        <a:spcAft>
                          <a:spcPts val="600"/>
                        </a:spcAft>
                      </a:pPr>
                      <a:endParaRPr lang="en-US" sz="2400" dirty="0"/>
                    </a:p>
                  </a:txBody>
                  <a:tcPr marL="163287" marR="16328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6904983"/>
                  </a:ext>
                </a:extLst>
              </a:tr>
            </a:tbl>
          </a:graphicData>
        </a:graphic>
      </p:graphicFrame>
      <p:sp>
        <p:nvSpPr>
          <p:cNvPr id="3" name="Text Placeholder 2">
            <a:extLst>
              <a:ext uri="{FF2B5EF4-FFF2-40B4-BE49-F238E27FC236}">
                <a16:creationId xmlns:a16="http://schemas.microsoft.com/office/drawing/2014/main" id="{1A107D9F-6BE1-42F6-BD89-3DEA4BAF6A5D}"/>
              </a:ext>
            </a:extLst>
          </p:cNvPr>
          <p:cNvSpPr>
            <a:spLocks noGrp="1"/>
          </p:cNvSpPr>
          <p:nvPr>
            <p:ph type="body" sz="half" idx="4294967295"/>
          </p:nvPr>
        </p:nvSpPr>
        <p:spPr>
          <a:xfrm>
            <a:off x="211057" y="1411013"/>
            <a:ext cx="9182326" cy="4865923"/>
          </a:xfrm>
        </p:spPr>
        <p:txBody>
          <a:bodyPr>
            <a:normAutofit fontScale="85000" lnSpcReduction="10000"/>
          </a:bodyPr>
          <a:lstStyle/>
          <a:p>
            <a:pPr marL="0" indent="0">
              <a:buNone/>
            </a:pPr>
            <a:endParaRPr lang="en-US" sz="3200" dirty="0">
              <a:solidFill>
                <a:srgbClr val="292E71"/>
              </a:solidFill>
              <a:latin typeface="Arial" panose="020B0604020202020204" pitchFamily="34" charset="0"/>
              <a:cs typeface="Arial" panose="020B0604020202020204" pitchFamily="34" charset="0"/>
            </a:endParaRPr>
          </a:p>
          <a:p>
            <a:r>
              <a:rPr lang="en-US" sz="3700" b="1" dirty="0">
                <a:solidFill>
                  <a:srgbClr val="292E71"/>
                </a:solidFill>
                <a:latin typeface="Arial" panose="020B0604020202020204" pitchFamily="34" charset="0"/>
                <a:cs typeface="Arial" panose="020B0604020202020204" pitchFamily="34" charset="0"/>
              </a:rPr>
              <a:t>Mentation</a:t>
            </a:r>
            <a:r>
              <a:rPr lang="en-US" sz="3700" dirty="0">
                <a:solidFill>
                  <a:srgbClr val="292E71"/>
                </a:solidFill>
                <a:latin typeface="Arial" panose="020B0604020202020204" pitchFamily="34" charset="0"/>
                <a:cs typeface="Arial" panose="020B0604020202020204" pitchFamily="34" charset="0"/>
              </a:rPr>
              <a:t> </a:t>
            </a:r>
          </a:p>
          <a:p>
            <a:pPr lvl="1"/>
            <a:r>
              <a:rPr lang="en-US" sz="3700" dirty="0" err="1">
                <a:solidFill>
                  <a:srgbClr val="292E71"/>
                </a:solidFill>
                <a:latin typeface="Arial" panose="020B0604020202020204" pitchFamily="34" charset="0"/>
                <a:cs typeface="Arial" panose="020B0604020202020204" pitchFamily="34" charset="0"/>
              </a:rPr>
              <a:t>MiniCog</a:t>
            </a:r>
            <a:r>
              <a:rPr lang="en-US" sz="3700" dirty="0">
                <a:solidFill>
                  <a:srgbClr val="292E71"/>
                </a:solidFill>
                <a:latin typeface="Arial" panose="020B0604020202020204" pitchFamily="34" charset="0"/>
                <a:cs typeface="Arial" panose="020B0604020202020204" pitchFamily="34" charset="0"/>
              </a:rPr>
              <a:t>  → negative</a:t>
            </a:r>
          </a:p>
          <a:p>
            <a:pPr lvl="1"/>
            <a:r>
              <a:rPr lang="en-US" sz="3700" dirty="0">
                <a:solidFill>
                  <a:srgbClr val="292E71"/>
                </a:solidFill>
                <a:latin typeface="Arial" panose="020B0604020202020204" pitchFamily="34" charset="0"/>
                <a:cs typeface="Arial" panose="020B0604020202020204" pitchFamily="34" charset="0"/>
              </a:rPr>
              <a:t>PHQ9 positive → SW for counselling</a:t>
            </a:r>
          </a:p>
          <a:p>
            <a:r>
              <a:rPr lang="en-US" sz="3700" b="1" dirty="0">
                <a:solidFill>
                  <a:srgbClr val="292E71"/>
                </a:solidFill>
                <a:latin typeface="Arial" panose="020B0604020202020204" pitchFamily="34" charset="0"/>
                <a:cs typeface="Arial" panose="020B0604020202020204" pitchFamily="34" charset="0"/>
              </a:rPr>
              <a:t>Mobility</a:t>
            </a:r>
            <a:r>
              <a:rPr lang="en-US" sz="3700" dirty="0">
                <a:solidFill>
                  <a:srgbClr val="292E71"/>
                </a:solidFill>
                <a:latin typeface="Arial" panose="020B0604020202020204" pitchFamily="34" charset="0"/>
                <a:cs typeface="Arial" panose="020B0604020202020204" pitchFamily="34" charset="0"/>
              </a:rPr>
              <a:t> screen (2 falls past 6 mos.; Timed up 	&amp; go positive) → refer to PT</a:t>
            </a:r>
          </a:p>
          <a:p>
            <a:r>
              <a:rPr lang="en-US" sz="3700" b="1" dirty="0">
                <a:solidFill>
                  <a:srgbClr val="292E71"/>
                </a:solidFill>
                <a:latin typeface="Arial" panose="020B0604020202020204" pitchFamily="34" charset="0"/>
                <a:cs typeface="Arial" panose="020B0604020202020204" pitchFamily="34" charset="0"/>
              </a:rPr>
              <a:t>Medication</a:t>
            </a:r>
            <a:r>
              <a:rPr lang="en-US" sz="3700" dirty="0">
                <a:solidFill>
                  <a:srgbClr val="292E71"/>
                </a:solidFill>
                <a:latin typeface="Arial" panose="020B0604020202020204" pitchFamily="34" charset="0"/>
                <a:cs typeface="Arial" panose="020B0604020202020204" pitchFamily="34" charset="0"/>
              </a:rPr>
              <a:t> fatigue, adverse effect on </a:t>
            </a:r>
            <a:r>
              <a:rPr lang="en-US" sz="3700" b="1" dirty="0">
                <a:solidFill>
                  <a:srgbClr val="292E71"/>
                </a:solidFill>
                <a:latin typeface="Arial" panose="020B0604020202020204" pitchFamily="34" charset="0"/>
                <a:cs typeface="Arial" panose="020B0604020202020204" pitchFamily="34" charset="0"/>
              </a:rPr>
              <a:t>mobility 	</a:t>
            </a:r>
            <a:r>
              <a:rPr lang="en-US" sz="3700" dirty="0">
                <a:solidFill>
                  <a:srgbClr val="292E71"/>
                </a:solidFill>
                <a:latin typeface="Arial" panose="020B0604020202020204" pitchFamily="34" charset="0"/>
                <a:cs typeface="Arial" panose="020B0604020202020204" pitchFamily="34" charset="0"/>
              </a:rPr>
              <a:t>which impedes What </a:t>
            </a:r>
            <a:r>
              <a:rPr lang="en-US" sz="3700" b="1" dirty="0">
                <a:solidFill>
                  <a:srgbClr val="292E71"/>
                </a:solidFill>
                <a:latin typeface="Arial" panose="020B0604020202020204" pitchFamily="34" charset="0"/>
                <a:cs typeface="Arial" panose="020B0604020202020204" pitchFamily="34" charset="0"/>
              </a:rPr>
              <a:t>Matters</a:t>
            </a:r>
          </a:p>
          <a:p>
            <a:pPr lvl="1"/>
            <a:r>
              <a:rPr lang="en-US" sz="3700" dirty="0">
                <a:solidFill>
                  <a:srgbClr val="292E71"/>
                </a:solidFill>
                <a:latin typeface="Arial" panose="020B0604020202020204" pitchFamily="34" charset="0"/>
                <a:cs typeface="Arial" panose="020B0604020202020204" pitchFamily="34" charset="0"/>
              </a:rPr>
              <a:t>Slow taper Ativan</a:t>
            </a:r>
          </a:p>
          <a:p>
            <a:pPr lvl="1"/>
            <a:r>
              <a:rPr lang="en-US" sz="3700" dirty="0">
                <a:solidFill>
                  <a:srgbClr val="292E71"/>
                </a:solidFill>
                <a:latin typeface="Arial" panose="020B0604020202020204" pitchFamily="34" charset="0"/>
                <a:cs typeface="Arial" panose="020B0604020202020204" pitchFamily="34" charset="0"/>
              </a:rPr>
              <a:t>Refer to pharmacy for further r</a:t>
            </a:r>
            <a:r>
              <a:rPr lang="en-US" sz="3400" dirty="0">
                <a:solidFill>
                  <a:srgbClr val="292E71"/>
                </a:solidFill>
                <a:latin typeface="Arial" panose="020B0604020202020204" pitchFamily="34" charset="0"/>
                <a:cs typeface="Arial" panose="020B0604020202020204" pitchFamily="34" charset="0"/>
              </a:rPr>
              <a:t>ecommendations</a:t>
            </a:r>
          </a:p>
          <a:p>
            <a:pPr lvl="1"/>
            <a:endParaRPr lang="en-US" sz="2600" dirty="0">
              <a:solidFill>
                <a:srgbClr val="292E71"/>
              </a:solidFill>
              <a:latin typeface="Gill Sans"/>
              <a:cs typeface="Arial" panose="020B0604020202020204" pitchFamily="34" charset="0"/>
            </a:endParaRPr>
          </a:p>
        </p:txBody>
      </p:sp>
      <p:pic>
        <p:nvPicPr>
          <p:cNvPr id="8" name="Picture 7"/>
          <p:cNvPicPr>
            <a:picLocks noChangeAspect="1"/>
          </p:cNvPicPr>
          <p:nvPr/>
        </p:nvPicPr>
        <p:blipFill>
          <a:blip r:embed="rId3"/>
          <a:stretch>
            <a:fillRect/>
          </a:stretch>
        </p:blipFill>
        <p:spPr>
          <a:xfrm>
            <a:off x="9286874" y="1982788"/>
            <a:ext cx="2505004" cy="3235718"/>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648094680"/>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78556"/>
            <a:ext cx="10252364" cy="1013645"/>
          </a:xfrm>
        </p:spPr>
        <p:txBody>
          <a:bodyPr>
            <a:noAutofit/>
          </a:bodyPr>
          <a:lstStyle/>
          <a:p>
            <a:pPr algn="ctr"/>
            <a:r>
              <a:rPr lang="en-US" sz="4000" dirty="0">
                <a:latin typeface="Arial" panose="020B0604020202020204" pitchFamily="34" charset="0"/>
                <a:cs typeface="Arial" panose="020B0604020202020204" pitchFamily="34" charset="0"/>
              </a:rPr>
              <a:t>4M care for Mr. A based on what matters to him: Cardiology</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2905126" y="1982788"/>
          <a:ext cx="7328425" cy="4800324"/>
        </p:xfrm>
        <a:graphic>
          <a:graphicData uri="http://schemas.openxmlformats.org/drawingml/2006/table">
            <a:tbl>
              <a:tblPr firstRow="1" bandRow="1">
                <a:tableStyleId>{5C22544A-7EE6-4342-B048-85BDC9FD1C3A}</a:tableStyleId>
              </a:tblPr>
              <a:tblGrid>
                <a:gridCol w="3436577">
                  <a:extLst>
                    <a:ext uri="{9D8B030D-6E8A-4147-A177-3AD203B41FA5}">
                      <a16:colId xmlns:a16="http://schemas.microsoft.com/office/drawing/2014/main" val="1765030076"/>
                    </a:ext>
                  </a:extLst>
                </a:gridCol>
                <a:gridCol w="3891848">
                  <a:extLst>
                    <a:ext uri="{9D8B030D-6E8A-4147-A177-3AD203B41FA5}">
                      <a16:colId xmlns:a16="http://schemas.microsoft.com/office/drawing/2014/main" val="750031900"/>
                    </a:ext>
                  </a:extLst>
                </a:gridCol>
              </a:tblGrid>
              <a:tr h="4800324">
                <a:tc>
                  <a:txBody>
                    <a:bodyPr/>
                    <a:lstStyle/>
                    <a:p>
                      <a:pPr>
                        <a:spcBef>
                          <a:spcPts val="600"/>
                        </a:spcBef>
                        <a:spcAft>
                          <a:spcPts val="600"/>
                        </a:spcAft>
                      </a:pPr>
                      <a:endParaRPr lang="en-US" sz="2400" dirty="0"/>
                    </a:p>
                  </a:txBody>
                  <a:tcPr marL="163287" marR="163287">
                    <a:lnR w="12700" cmpd="sng">
                      <a:noFill/>
                    </a:lnR>
                    <a:noFill/>
                  </a:tcPr>
                </a:tc>
                <a:tc>
                  <a:txBody>
                    <a:bodyPr/>
                    <a:lstStyle/>
                    <a:p>
                      <a:pPr>
                        <a:spcBef>
                          <a:spcPts val="600"/>
                        </a:spcBef>
                        <a:spcAft>
                          <a:spcPts val="600"/>
                        </a:spcAft>
                      </a:pPr>
                      <a:endParaRPr lang="en-US" sz="2400" dirty="0"/>
                    </a:p>
                  </a:txBody>
                  <a:tcPr marL="163287" marR="16328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6904983"/>
                  </a:ext>
                </a:extLst>
              </a:tr>
            </a:tbl>
          </a:graphicData>
        </a:graphic>
      </p:graphicFrame>
      <p:sp>
        <p:nvSpPr>
          <p:cNvPr id="3" name="Text Placeholder 2">
            <a:extLst>
              <a:ext uri="{FF2B5EF4-FFF2-40B4-BE49-F238E27FC236}">
                <a16:creationId xmlns:a16="http://schemas.microsoft.com/office/drawing/2014/main" id="{1A107D9F-6BE1-42F6-BD89-3DEA4BAF6A5D}"/>
              </a:ext>
            </a:extLst>
          </p:cNvPr>
          <p:cNvSpPr>
            <a:spLocks noGrp="1"/>
          </p:cNvSpPr>
          <p:nvPr>
            <p:ph type="body" sz="half" idx="4294967295"/>
          </p:nvPr>
        </p:nvSpPr>
        <p:spPr>
          <a:xfrm>
            <a:off x="559677" y="1545021"/>
            <a:ext cx="8224106" cy="4731916"/>
          </a:xfrm>
        </p:spPr>
        <p:txBody>
          <a:bodyPr>
            <a:normAutofit/>
          </a:bodyPr>
          <a:lstStyle/>
          <a:p>
            <a:r>
              <a:rPr lang="en-US" sz="3400" dirty="0">
                <a:solidFill>
                  <a:srgbClr val="292E71"/>
                </a:solidFill>
                <a:latin typeface="Arial" panose="020B0604020202020204" pitchFamily="34" charset="0"/>
                <a:cs typeface="Arial" panose="020B0604020202020204" pitchFamily="34" charset="0"/>
              </a:rPr>
              <a:t>Decrease beta-blocker (fatigue→ 	impede </a:t>
            </a:r>
            <a:r>
              <a:rPr lang="en-US" sz="3400" b="1" dirty="0">
                <a:solidFill>
                  <a:srgbClr val="292E71"/>
                </a:solidFill>
                <a:latin typeface="Arial" panose="020B0604020202020204" pitchFamily="34" charset="0"/>
                <a:cs typeface="Arial" panose="020B0604020202020204" pitchFamily="34" charset="0"/>
              </a:rPr>
              <a:t>mobility &amp; what matters</a:t>
            </a:r>
            <a:r>
              <a:rPr lang="en-US" sz="3400" dirty="0">
                <a:solidFill>
                  <a:srgbClr val="292E71"/>
                </a:solidFill>
                <a:latin typeface="Arial" panose="020B0604020202020204" pitchFamily="34" charset="0"/>
                <a:cs typeface="Arial" panose="020B0604020202020204" pitchFamily="34" charset="0"/>
              </a:rPr>
              <a:t>)</a:t>
            </a:r>
          </a:p>
          <a:p>
            <a:r>
              <a:rPr lang="en-US" sz="3400" dirty="0">
                <a:solidFill>
                  <a:srgbClr val="292E71"/>
                </a:solidFill>
                <a:latin typeface="Arial" panose="020B0604020202020204" pitchFamily="34" charset="0"/>
                <a:cs typeface="Arial" panose="020B0604020202020204" pitchFamily="34" charset="0"/>
              </a:rPr>
              <a:t>Recommend cardiac resynchronization 	therapy ± ICD (help fatigue, 	</a:t>
            </a:r>
            <a:r>
              <a:rPr lang="en-US" sz="3400" b="1" dirty="0">
                <a:solidFill>
                  <a:srgbClr val="292E71"/>
                </a:solidFill>
                <a:latin typeface="Arial" panose="020B0604020202020204" pitchFamily="34" charset="0"/>
                <a:cs typeface="Arial" panose="020B0604020202020204" pitchFamily="34" charset="0"/>
              </a:rPr>
              <a:t>mobility</a:t>
            </a:r>
            <a:r>
              <a:rPr lang="en-US" sz="3400" dirty="0">
                <a:solidFill>
                  <a:srgbClr val="292E71"/>
                </a:solidFill>
                <a:latin typeface="Arial" panose="020B0604020202020204" pitchFamily="34" charset="0"/>
                <a:cs typeface="Arial" panose="020B0604020202020204" pitchFamily="34" charset="0"/>
              </a:rPr>
              <a:t>, function, help him do </a:t>
            </a:r>
            <a:r>
              <a:rPr lang="en-US" sz="3400" b="1" dirty="0">
                <a:solidFill>
                  <a:srgbClr val="292E71"/>
                </a:solidFill>
                <a:latin typeface="Arial" panose="020B0604020202020204" pitchFamily="34" charset="0"/>
                <a:cs typeface="Arial" panose="020B0604020202020204" pitchFamily="34" charset="0"/>
              </a:rPr>
              <a:t>what 	matters</a:t>
            </a:r>
            <a:r>
              <a:rPr lang="en-US" sz="3400" dirty="0">
                <a:solidFill>
                  <a:srgbClr val="292E71"/>
                </a:solidFill>
                <a:latin typeface="Arial" panose="020B0604020202020204" pitchFamily="34" charset="0"/>
                <a:cs typeface="Arial" panose="020B0604020202020204" pitchFamily="34" charset="0"/>
              </a:rPr>
              <a:t>)</a:t>
            </a:r>
          </a:p>
          <a:p>
            <a:r>
              <a:rPr lang="en-US" sz="3400" dirty="0">
                <a:solidFill>
                  <a:srgbClr val="292E71"/>
                </a:solidFill>
                <a:latin typeface="Arial" panose="020B0604020202020204" pitchFamily="34" charset="0"/>
                <a:cs typeface="Arial" panose="020B0604020202020204" pitchFamily="34" charset="0"/>
              </a:rPr>
              <a:t>Limit guideline-based </a:t>
            </a:r>
            <a:r>
              <a:rPr lang="en-US" sz="3400" b="1" dirty="0">
                <a:solidFill>
                  <a:srgbClr val="292E71"/>
                </a:solidFill>
                <a:latin typeface="Arial" panose="020B0604020202020204" pitchFamily="34" charset="0"/>
                <a:cs typeface="Arial" panose="020B0604020202020204" pitchFamily="34" charset="0"/>
              </a:rPr>
              <a:t>medications </a:t>
            </a:r>
            <a:r>
              <a:rPr lang="en-US" sz="3400" dirty="0">
                <a:solidFill>
                  <a:srgbClr val="292E71"/>
                </a:solidFill>
                <a:latin typeface="Arial" panose="020B0604020202020204" pitchFamily="34" charset="0"/>
                <a:cs typeface="Arial" panose="020B0604020202020204" pitchFamily="34" charset="0"/>
              </a:rPr>
              <a:t>to 	those that fit his priorities) → simplify 	→ ↓burdensome, ↑adherence) </a:t>
            </a:r>
          </a:p>
        </p:txBody>
      </p:sp>
      <p:pic>
        <p:nvPicPr>
          <p:cNvPr id="8" name="Picture 7"/>
          <p:cNvPicPr>
            <a:picLocks noChangeAspect="1"/>
          </p:cNvPicPr>
          <p:nvPr/>
        </p:nvPicPr>
        <p:blipFill>
          <a:blip r:embed="rId3"/>
          <a:stretch>
            <a:fillRect/>
          </a:stretch>
        </p:blipFill>
        <p:spPr>
          <a:xfrm>
            <a:off x="9475940" y="1147232"/>
            <a:ext cx="2505004" cy="3235718"/>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07873807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3074" y="257175"/>
            <a:ext cx="9004441" cy="819150"/>
          </a:xfrm>
        </p:spPr>
        <p:txBody>
          <a:bodyPr>
            <a:noAutofit/>
          </a:bodyPr>
          <a:lstStyle/>
          <a:p>
            <a:r>
              <a:rPr lang="en-US" sz="4400" dirty="0">
                <a:latin typeface="Arial" panose="020B0604020202020204" pitchFamily="34" charset="0"/>
                <a:cs typeface="Arial" panose="020B0604020202020204" pitchFamily="34" charset="0"/>
              </a:rPr>
              <a:t>How did  the 4Ms of AFHS evolve?</a:t>
            </a:r>
          </a:p>
        </p:txBody>
      </p:sp>
      <p:sp>
        <p:nvSpPr>
          <p:cNvPr id="4" name="Content Placeholder 3"/>
          <p:cNvSpPr>
            <a:spLocks noGrp="1"/>
          </p:cNvSpPr>
          <p:nvPr>
            <p:ph idx="1"/>
          </p:nvPr>
        </p:nvSpPr>
        <p:spPr>
          <a:xfrm>
            <a:off x="591127" y="1302327"/>
            <a:ext cx="10991273" cy="4973345"/>
          </a:xfrm>
        </p:spPr>
        <p:txBody>
          <a:bodyPr>
            <a:normAutofit fontScale="70000" lnSpcReduction="20000"/>
          </a:bodyPr>
          <a:lstStyle/>
          <a:p>
            <a:pPr marL="0" indent="0">
              <a:buNone/>
            </a:pPr>
            <a:r>
              <a:rPr lang="en-US" sz="3200" dirty="0">
                <a:solidFill>
                  <a:schemeClr val="accent6">
                    <a:lumMod val="75000"/>
                  </a:schemeClr>
                </a:solidFill>
                <a:latin typeface="Arial" panose="020B0604020202020204" pitchFamily="34" charset="0"/>
                <a:cs typeface="Arial" panose="020B0604020202020204" pitchFamily="34" charset="0"/>
              </a:rPr>
              <a:t>IHI convened health system leaders, MDs, nurses, patients, caregivers</a:t>
            </a:r>
          </a:p>
          <a:p>
            <a:pPr marL="0" indent="0">
              <a:buNone/>
            </a:pPr>
            <a:endParaRPr lang="en-US" sz="3200" dirty="0">
              <a:solidFill>
                <a:schemeClr val="accent6">
                  <a:lumMod val="75000"/>
                </a:schemeClr>
              </a:solidFill>
              <a:latin typeface="Arial" panose="020B0604020202020204" pitchFamily="34" charset="0"/>
              <a:cs typeface="Arial" panose="020B0604020202020204" pitchFamily="34" charset="0"/>
            </a:endParaRPr>
          </a:p>
          <a:p>
            <a:pPr marL="0" indent="0" algn="ctr">
              <a:buNone/>
            </a:pPr>
            <a:endParaRPr lang="en-US" sz="3200" dirty="0">
              <a:solidFill>
                <a:schemeClr val="accent6">
                  <a:lumMod val="75000"/>
                </a:schemeClr>
              </a:solidFill>
              <a:latin typeface="Arial" panose="020B0604020202020204" pitchFamily="34" charset="0"/>
              <a:cs typeface="Arial" panose="020B0604020202020204" pitchFamily="34" charset="0"/>
            </a:endParaRPr>
          </a:p>
          <a:p>
            <a:pPr marL="0" indent="0" algn="ctr">
              <a:buNone/>
            </a:pPr>
            <a:r>
              <a:rPr lang="en-US" sz="3200" dirty="0">
                <a:solidFill>
                  <a:schemeClr val="accent6">
                    <a:lumMod val="75000"/>
                  </a:schemeClr>
                </a:solidFill>
                <a:latin typeface="Arial" panose="020B0604020202020204" pitchFamily="34" charset="0"/>
                <a:cs typeface="Arial" panose="020B0604020202020204" pitchFamily="34" charset="0"/>
              </a:rPr>
              <a:t>Identified models serving older adults associated with improved quality of life, health care utilization, function</a:t>
            </a:r>
          </a:p>
          <a:p>
            <a:pPr marL="0" indent="0" algn="ctr">
              <a:buNone/>
            </a:pPr>
            <a:endParaRPr lang="en-US" sz="3400" dirty="0">
              <a:solidFill>
                <a:schemeClr val="accent6">
                  <a:lumMod val="75000"/>
                </a:schemeClr>
              </a:solidFill>
              <a:latin typeface="Arial" panose="020B0604020202020204" pitchFamily="34" charset="0"/>
              <a:cs typeface="Arial" panose="020B0604020202020204" pitchFamily="34" charset="0"/>
            </a:endParaRPr>
          </a:p>
          <a:p>
            <a:pPr marL="0" indent="0" algn="ctr">
              <a:buNone/>
            </a:pPr>
            <a:r>
              <a:rPr lang="en-US" sz="3400" dirty="0">
                <a:solidFill>
                  <a:schemeClr val="accent6">
                    <a:lumMod val="75000"/>
                  </a:schemeClr>
                </a:solidFill>
                <a:latin typeface="Arial" panose="020B0604020202020204" pitchFamily="34" charset="0"/>
                <a:cs typeface="Arial" panose="020B0604020202020204" pitchFamily="34" charset="0"/>
              </a:rPr>
              <a:t>Over 90 components</a:t>
            </a:r>
          </a:p>
          <a:p>
            <a:pPr marL="0" indent="0" algn="ctr">
              <a:buNone/>
            </a:pPr>
            <a:endParaRPr lang="en-US" sz="3400" dirty="0">
              <a:solidFill>
                <a:schemeClr val="accent6">
                  <a:lumMod val="75000"/>
                </a:schemeClr>
              </a:solidFill>
              <a:latin typeface="Arial" panose="020B0604020202020204" pitchFamily="34" charset="0"/>
              <a:cs typeface="Arial" panose="020B0604020202020204" pitchFamily="34" charset="0"/>
            </a:endParaRPr>
          </a:p>
          <a:p>
            <a:pPr marL="0" indent="0" algn="ctr">
              <a:buNone/>
            </a:pPr>
            <a:r>
              <a:rPr lang="en-US" sz="3400" dirty="0">
                <a:solidFill>
                  <a:schemeClr val="accent6">
                    <a:lumMod val="75000"/>
                  </a:schemeClr>
                </a:solidFill>
                <a:latin typeface="Arial" panose="020B0604020202020204" pitchFamily="34" charset="0"/>
                <a:cs typeface="Arial" panose="020B0604020202020204" pitchFamily="34" charset="0"/>
              </a:rPr>
              <a:t>3 core elements common to most models:</a:t>
            </a:r>
          </a:p>
          <a:p>
            <a:pPr marL="457200" lvl="1" indent="0" algn="ctr">
              <a:buNone/>
            </a:pPr>
            <a:r>
              <a:rPr lang="en-US" sz="3400" dirty="0">
                <a:solidFill>
                  <a:schemeClr val="accent6">
                    <a:lumMod val="75000"/>
                  </a:schemeClr>
                </a:solidFill>
                <a:latin typeface="Arial" panose="020B0604020202020204" pitchFamily="34" charset="0"/>
                <a:cs typeface="Arial" panose="020B0604020202020204" pitchFamily="34" charset="0"/>
              </a:rPr>
              <a:t>- Cognition and mood (Mentation)</a:t>
            </a:r>
          </a:p>
          <a:p>
            <a:pPr marL="457200" lvl="1" indent="0" algn="ctr">
              <a:buNone/>
            </a:pPr>
            <a:r>
              <a:rPr lang="en-US" sz="3400" dirty="0">
                <a:solidFill>
                  <a:schemeClr val="accent6">
                    <a:lumMod val="75000"/>
                  </a:schemeClr>
                </a:solidFill>
                <a:latin typeface="Arial" panose="020B0604020202020204" pitchFamily="34" charset="0"/>
                <a:cs typeface="Arial" panose="020B0604020202020204" pitchFamily="34" charset="0"/>
              </a:rPr>
              <a:t>- Function and mobility (Mobility)</a:t>
            </a:r>
          </a:p>
          <a:p>
            <a:pPr marL="914400" lvl="2" indent="0" algn="ctr">
              <a:buNone/>
              <a:tabLst>
                <a:tab pos="2687638" algn="l"/>
              </a:tabLst>
            </a:pPr>
            <a:r>
              <a:rPr lang="en-US" sz="3000" dirty="0">
                <a:solidFill>
                  <a:schemeClr val="accent6">
                    <a:lumMod val="75000"/>
                  </a:schemeClr>
                </a:solidFill>
                <a:latin typeface="Arial" panose="020B0604020202020204" pitchFamily="34" charset="0"/>
                <a:cs typeface="Arial" panose="020B0604020202020204" pitchFamily="34" charset="0"/>
              </a:rPr>
              <a:t>- Medication benefits &amp; harms (Medication)</a:t>
            </a:r>
          </a:p>
          <a:p>
            <a:pPr marL="0" indent="0">
              <a:buNone/>
            </a:pPr>
            <a:r>
              <a:rPr lang="en-US" sz="3600" dirty="0">
                <a:solidFill>
                  <a:schemeClr val="accent6">
                    <a:lumMod val="75000"/>
                  </a:schemeClr>
                </a:solidFill>
                <a:latin typeface="Arial" panose="020B0604020202020204" pitchFamily="34" charset="0"/>
                <a:cs typeface="Arial" panose="020B0604020202020204" pitchFamily="34" charset="0"/>
              </a:rPr>
              <a:t>Patients’ goals &amp; preferences (Matters most) added (core to patient 	centered care)</a:t>
            </a:r>
          </a:p>
          <a:p>
            <a:endParaRPr lang="en-US" sz="3600" dirty="0">
              <a:solidFill>
                <a:schemeClr val="accent6">
                  <a:lumMod val="75000"/>
                </a:schemeClr>
              </a:solidFill>
              <a:latin typeface="Arial" panose="020B0604020202020204" pitchFamily="34" charset="0"/>
              <a:cs typeface="Arial" panose="020B0604020202020204" pitchFamily="34" charset="0"/>
            </a:endParaRPr>
          </a:p>
          <a:p>
            <a:endParaRPr lang="en-US" sz="3200" dirty="0">
              <a:solidFill>
                <a:schemeClr val="accent6">
                  <a:lumMod val="75000"/>
                </a:schemeClr>
              </a:solidFill>
              <a:latin typeface="Arial" panose="020B0604020202020204" pitchFamily="34" charset="0"/>
              <a:cs typeface="Arial" panose="020B0604020202020204" pitchFamily="34" charset="0"/>
            </a:endParaRPr>
          </a:p>
          <a:p>
            <a:endParaRPr lang="en-US" dirty="0"/>
          </a:p>
        </p:txBody>
      </p:sp>
      <p:sp>
        <p:nvSpPr>
          <p:cNvPr id="2" name="Arrow: Down 1">
            <a:extLst>
              <a:ext uri="{FF2B5EF4-FFF2-40B4-BE49-F238E27FC236}">
                <a16:creationId xmlns:a16="http://schemas.microsoft.com/office/drawing/2014/main" id="{33BC133B-F119-45E5-BBFA-F47082C82532}"/>
              </a:ext>
            </a:extLst>
          </p:cNvPr>
          <p:cNvSpPr/>
          <p:nvPr/>
        </p:nvSpPr>
        <p:spPr>
          <a:xfrm>
            <a:off x="5203419" y="1812270"/>
            <a:ext cx="287338" cy="365761"/>
          </a:xfrm>
          <a:prstGeom prst="downArrow">
            <a:avLst/>
          </a:prstGeom>
          <a:gradFill>
            <a:gsLst>
              <a:gs pos="4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1F2BA1FE-3F47-4168-95AD-645A0ADFBBB7}"/>
              </a:ext>
            </a:extLst>
          </p:cNvPr>
          <p:cNvSpPr/>
          <p:nvPr/>
        </p:nvSpPr>
        <p:spPr>
          <a:xfrm>
            <a:off x="5216437" y="2832738"/>
            <a:ext cx="274320" cy="3657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EAA0A226-2254-4825-85BD-44559236FDBB}"/>
              </a:ext>
            </a:extLst>
          </p:cNvPr>
          <p:cNvSpPr/>
          <p:nvPr/>
        </p:nvSpPr>
        <p:spPr>
          <a:xfrm>
            <a:off x="5214616" y="3572773"/>
            <a:ext cx="274320" cy="3657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948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78556"/>
            <a:ext cx="10252364" cy="1013645"/>
          </a:xfrm>
        </p:spPr>
        <p:txBody>
          <a:bodyPr>
            <a:noAutofit/>
          </a:bodyPr>
          <a:lstStyle/>
          <a:p>
            <a:pPr algn="ctr"/>
            <a:r>
              <a:rPr lang="en-US" sz="4000" dirty="0">
                <a:latin typeface="Arial" panose="020B0604020202020204" pitchFamily="34" charset="0"/>
                <a:cs typeface="Arial" panose="020B0604020202020204" pitchFamily="34" charset="0"/>
              </a:rPr>
              <a:t>4M care for Mr. A based on what matters to him: PT &amp; SW</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1378853"/>
              </p:ext>
            </p:extLst>
          </p:nvPr>
        </p:nvGraphicFramePr>
        <p:xfrm>
          <a:off x="2905126" y="1982788"/>
          <a:ext cx="7328425" cy="4800324"/>
        </p:xfrm>
        <a:graphic>
          <a:graphicData uri="http://schemas.openxmlformats.org/drawingml/2006/table">
            <a:tbl>
              <a:tblPr firstRow="1" bandRow="1">
                <a:tableStyleId>{5C22544A-7EE6-4342-B048-85BDC9FD1C3A}</a:tableStyleId>
              </a:tblPr>
              <a:tblGrid>
                <a:gridCol w="3436577">
                  <a:extLst>
                    <a:ext uri="{9D8B030D-6E8A-4147-A177-3AD203B41FA5}">
                      <a16:colId xmlns:a16="http://schemas.microsoft.com/office/drawing/2014/main" val="1765030076"/>
                    </a:ext>
                  </a:extLst>
                </a:gridCol>
                <a:gridCol w="3891848">
                  <a:extLst>
                    <a:ext uri="{9D8B030D-6E8A-4147-A177-3AD203B41FA5}">
                      <a16:colId xmlns:a16="http://schemas.microsoft.com/office/drawing/2014/main" val="750031900"/>
                    </a:ext>
                  </a:extLst>
                </a:gridCol>
              </a:tblGrid>
              <a:tr h="4800324">
                <a:tc>
                  <a:txBody>
                    <a:bodyPr/>
                    <a:lstStyle/>
                    <a:p>
                      <a:pPr>
                        <a:spcBef>
                          <a:spcPts val="600"/>
                        </a:spcBef>
                        <a:spcAft>
                          <a:spcPts val="600"/>
                        </a:spcAft>
                      </a:pPr>
                      <a:endParaRPr lang="en-US" sz="2400" dirty="0"/>
                    </a:p>
                  </a:txBody>
                  <a:tcPr marL="163287" marR="163287">
                    <a:lnR w="12700" cmpd="sng">
                      <a:noFill/>
                    </a:lnR>
                    <a:noFill/>
                  </a:tcPr>
                </a:tc>
                <a:tc>
                  <a:txBody>
                    <a:bodyPr/>
                    <a:lstStyle/>
                    <a:p>
                      <a:pPr>
                        <a:spcBef>
                          <a:spcPts val="600"/>
                        </a:spcBef>
                        <a:spcAft>
                          <a:spcPts val="600"/>
                        </a:spcAft>
                      </a:pPr>
                      <a:endParaRPr lang="en-US" sz="2400" dirty="0"/>
                    </a:p>
                    <a:p>
                      <a:pPr>
                        <a:spcBef>
                          <a:spcPts val="600"/>
                        </a:spcBef>
                        <a:spcAft>
                          <a:spcPts val="600"/>
                        </a:spcAft>
                      </a:pPr>
                      <a:endParaRPr lang="en-US" sz="2400" dirty="0"/>
                    </a:p>
                  </a:txBody>
                  <a:tcPr marL="163287" marR="16328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6904983"/>
                  </a:ext>
                </a:extLst>
              </a:tr>
            </a:tbl>
          </a:graphicData>
        </a:graphic>
      </p:graphicFrame>
      <p:sp>
        <p:nvSpPr>
          <p:cNvPr id="3" name="Text Placeholder 2">
            <a:extLst>
              <a:ext uri="{FF2B5EF4-FFF2-40B4-BE49-F238E27FC236}">
                <a16:creationId xmlns:a16="http://schemas.microsoft.com/office/drawing/2014/main" id="{1A107D9F-6BE1-42F6-BD89-3DEA4BAF6A5D}"/>
              </a:ext>
            </a:extLst>
          </p:cNvPr>
          <p:cNvSpPr>
            <a:spLocks noGrp="1"/>
          </p:cNvSpPr>
          <p:nvPr>
            <p:ph type="body" sz="half" idx="4294967295"/>
          </p:nvPr>
        </p:nvSpPr>
        <p:spPr>
          <a:xfrm>
            <a:off x="581891" y="1411013"/>
            <a:ext cx="8811491" cy="4865923"/>
          </a:xfrm>
        </p:spPr>
        <p:txBody>
          <a:bodyPr>
            <a:normAutofit/>
          </a:bodyPr>
          <a:lstStyle/>
          <a:p>
            <a:r>
              <a:rPr lang="en-US" sz="2800" b="1" dirty="0">
                <a:solidFill>
                  <a:srgbClr val="292E71"/>
                </a:solidFill>
                <a:latin typeface="Gill Sans"/>
                <a:cs typeface="Arial" panose="020B0604020202020204" pitchFamily="34" charset="0"/>
              </a:rPr>
              <a:t>PT: </a:t>
            </a:r>
            <a:r>
              <a:rPr lang="en-US" sz="2800" i="1" dirty="0">
                <a:solidFill>
                  <a:srgbClr val="002060"/>
                </a:solidFill>
                <a:latin typeface="Arial" panose="020B0604020202020204" pitchFamily="34" charset="0"/>
                <a:cs typeface="Arial" panose="020B0604020202020204" pitchFamily="34" charset="0"/>
              </a:rPr>
              <a:t>“I know you don’t like coming weekly and doing 	the exercises, but are you willing to try it for a 	month to see if it helps you walk better so you 	can get babysit?”</a:t>
            </a:r>
          </a:p>
          <a:p>
            <a:pPr marL="0" indent="0">
              <a:buNone/>
            </a:pPr>
            <a:endParaRPr lang="en-US" sz="2800" i="1" dirty="0">
              <a:solidFill>
                <a:srgbClr val="002060"/>
              </a:solidFill>
              <a:latin typeface="Arial" panose="020B0604020202020204" pitchFamily="34" charset="0"/>
              <a:cs typeface="Arial" panose="020B0604020202020204" pitchFamily="34" charset="0"/>
            </a:endParaRPr>
          </a:p>
          <a:p>
            <a:r>
              <a:rPr lang="en-US" sz="2800" b="1" i="1" dirty="0">
                <a:solidFill>
                  <a:srgbClr val="002060"/>
                </a:solidFill>
                <a:latin typeface="Arial" panose="020B0604020202020204" pitchFamily="34" charset="0"/>
                <a:cs typeface="Arial" panose="020B0604020202020204" pitchFamily="34" charset="0"/>
              </a:rPr>
              <a:t>SW: </a:t>
            </a:r>
            <a:r>
              <a:rPr lang="en-US" sz="2800" i="1" dirty="0">
                <a:solidFill>
                  <a:srgbClr val="002060"/>
                </a:solidFill>
                <a:latin typeface="Arial" panose="020B0604020202020204" pitchFamily="34" charset="0"/>
                <a:cs typeface="Arial" panose="020B0604020202020204" pitchFamily="34" charset="0"/>
              </a:rPr>
              <a:t>“ We can do the talk sessions by telehealth. I 	think it might help your mood which may help 	your fatigue which you said was you biggest 	problem. You're also eligible for transportation 	services so you don’t have to take the 2 buses to 	your daughters which must be fatiguing” </a:t>
            </a:r>
          </a:p>
          <a:p>
            <a:endParaRPr lang="en-US" sz="2800" dirty="0">
              <a:solidFill>
                <a:srgbClr val="292E71"/>
              </a:solidFill>
              <a:latin typeface="Gill Sans"/>
              <a:cs typeface="Arial" panose="020B0604020202020204" pitchFamily="34" charset="0"/>
            </a:endParaRPr>
          </a:p>
        </p:txBody>
      </p:sp>
      <p:pic>
        <p:nvPicPr>
          <p:cNvPr id="8" name="Picture 7"/>
          <p:cNvPicPr>
            <a:picLocks noChangeAspect="1"/>
          </p:cNvPicPr>
          <p:nvPr/>
        </p:nvPicPr>
        <p:blipFill>
          <a:blip r:embed="rId3"/>
          <a:stretch>
            <a:fillRect/>
          </a:stretch>
        </p:blipFill>
        <p:spPr>
          <a:xfrm>
            <a:off x="9475940" y="1147232"/>
            <a:ext cx="2505004" cy="3235718"/>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2278675321"/>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7F2F-D37C-4CE6-9B97-237B410FDFFE}"/>
              </a:ext>
            </a:extLst>
          </p:cNvPr>
          <p:cNvSpPr>
            <a:spLocks noGrp="1"/>
          </p:cNvSpPr>
          <p:nvPr>
            <p:ph type="title"/>
          </p:nvPr>
        </p:nvSpPr>
        <p:spPr>
          <a:xfrm>
            <a:off x="231112" y="164159"/>
            <a:ext cx="10008158" cy="820580"/>
          </a:xfrm>
        </p:spPr>
        <p:txBody>
          <a:bodyPr wrap="square" anchor="ctr">
            <a:normAutofit fontScale="90000"/>
          </a:bodyPr>
          <a:lstStyle/>
          <a:p>
            <a:r>
              <a:rPr lang="en-US" sz="4000" dirty="0">
                <a:latin typeface="Arial" panose="020B0604020202020204" pitchFamily="34" charset="0"/>
                <a:cs typeface="Arial" panose="020B0604020202020204" pitchFamily="34" charset="0"/>
              </a:rPr>
              <a:t>Age Friendly 4M-Based Care: Getting started</a:t>
            </a:r>
          </a:p>
        </p:txBody>
      </p:sp>
      <p:pic>
        <p:nvPicPr>
          <p:cNvPr id="5" name="Picture 4" descr="A close-up of some game pieces&#10;&#10;Description automatically generated with low confidence">
            <a:extLst>
              <a:ext uri="{FF2B5EF4-FFF2-40B4-BE49-F238E27FC236}">
                <a16:creationId xmlns:a16="http://schemas.microsoft.com/office/drawing/2014/main" id="{5CDE2CEC-EC1F-413C-B2E3-2B3E403653A2}"/>
              </a:ext>
            </a:extLst>
          </p:cNvPr>
          <p:cNvPicPr>
            <a:picLocks noChangeAspect="1"/>
          </p:cNvPicPr>
          <p:nvPr/>
        </p:nvPicPr>
        <p:blipFill rotWithShape="1">
          <a:blip r:embed="rId2">
            <a:extLst>
              <a:ext uri="{28A0092B-C50C-407E-A947-70E740481C1C}">
                <a14:useLocalDpi xmlns:a14="http://schemas.microsoft.com/office/drawing/2010/main" val="0"/>
              </a:ext>
            </a:extLst>
          </a:blip>
          <a:srcRect l="12055" r="13020" b="-1"/>
          <a:stretch/>
        </p:blipFill>
        <p:spPr>
          <a:xfrm>
            <a:off x="120279" y="1645920"/>
            <a:ext cx="3706317" cy="3291840"/>
          </a:xfrm>
          <a:prstGeom prst="rect">
            <a:avLst/>
          </a:prstGeom>
          <a:noFill/>
        </p:spPr>
      </p:pic>
      <p:sp>
        <p:nvSpPr>
          <p:cNvPr id="3" name="Content Placeholder 2">
            <a:extLst>
              <a:ext uri="{FF2B5EF4-FFF2-40B4-BE49-F238E27FC236}">
                <a16:creationId xmlns:a16="http://schemas.microsoft.com/office/drawing/2014/main" id="{FB5E7451-4CCB-433C-B3DB-A689F17D7696}"/>
              </a:ext>
            </a:extLst>
          </p:cNvPr>
          <p:cNvSpPr>
            <a:spLocks noGrp="1"/>
          </p:cNvSpPr>
          <p:nvPr>
            <p:ph sz="half" idx="2"/>
          </p:nvPr>
        </p:nvSpPr>
        <p:spPr>
          <a:xfrm>
            <a:off x="3916219" y="1645919"/>
            <a:ext cx="8044670" cy="4625571"/>
          </a:xfrm>
        </p:spPr>
        <p:txBody>
          <a:bodyPr wrap="square" anchor="t">
            <a:normAutofit/>
          </a:bodyPr>
          <a:lstStyle/>
          <a:p>
            <a:pPr indent="-285750">
              <a:spcBef>
                <a:spcPts val="0"/>
              </a:spcBef>
              <a:spcAft>
                <a:spcPts val="0"/>
              </a:spcAft>
              <a:buFont typeface="Courier New" panose="02070309020205020404" pitchFamily="49" charset="0"/>
              <a:buChar char="o"/>
            </a:pPr>
            <a:r>
              <a:rPr lang="en-US" sz="3000" dirty="0">
                <a:solidFill>
                  <a:srgbClr val="002060"/>
                </a:solidFill>
                <a:effectLst/>
                <a:latin typeface="Arial" panose="020B0604020202020204" pitchFamily="34" charset="0"/>
                <a:cs typeface="Arial" panose="020B0604020202020204" pitchFamily="34" charset="0"/>
              </a:rPr>
              <a:t>Identify champion </a:t>
            </a:r>
          </a:p>
          <a:p>
            <a:pPr marL="57150" indent="0">
              <a:spcBef>
                <a:spcPts val="0"/>
              </a:spcBef>
              <a:spcAft>
                <a:spcPts val="0"/>
              </a:spcAft>
              <a:buNone/>
            </a:pPr>
            <a:endParaRPr lang="en-US" sz="3000" dirty="0">
              <a:solidFill>
                <a:srgbClr val="002060"/>
              </a:solidFill>
              <a:effectLst/>
              <a:latin typeface="Arial" panose="020B0604020202020204" pitchFamily="34" charset="0"/>
              <a:cs typeface="Arial" panose="020B0604020202020204" pitchFamily="34" charset="0"/>
            </a:endParaRPr>
          </a:p>
          <a:p>
            <a:pPr indent="-285750">
              <a:spcBef>
                <a:spcPts val="0"/>
              </a:spcBef>
              <a:spcAft>
                <a:spcPts val="0"/>
              </a:spcAft>
              <a:buFont typeface="Courier New" panose="02070309020205020404" pitchFamily="49" charset="0"/>
              <a:buChar char="o"/>
            </a:pPr>
            <a:r>
              <a:rPr lang="en-US" sz="3000" dirty="0">
                <a:solidFill>
                  <a:srgbClr val="002060"/>
                </a:solidFill>
                <a:effectLst/>
                <a:latin typeface="Arial" panose="020B0604020202020204" pitchFamily="34" charset="0"/>
                <a:cs typeface="Arial" panose="020B0604020202020204" pitchFamily="34" charset="0"/>
              </a:rPr>
              <a:t> Start with a few disciplines  (e.g., </a:t>
            </a:r>
            <a:r>
              <a:rPr lang="en-US" sz="3000" dirty="0">
                <a:solidFill>
                  <a:srgbClr val="002060"/>
                </a:solidFill>
                <a:latin typeface="Arial" panose="020B0604020202020204" pitchFamily="34" charset="0"/>
                <a:cs typeface="Arial" panose="020B0604020202020204" pitchFamily="34" charset="0"/>
              </a:rPr>
              <a:t>p</a:t>
            </a:r>
            <a:r>
              <a:rPr lang="en-US" sz="3000" dirty="0">
                <a:solidFill>
                  <a:srgbClr val="002060"/>
                </a:solidFill>
                <a:effectLst/>
                <a:latin typeface="Arial" panose="020B0604020202020204" pitchFamily="34" charset="0"/>
                <a:cs typeface="Arial" panose="020B0604020202020204" pitchFamily="34" charset="0"/>
              </a:rPr>
              <a:t>rimary 	care,1-2 specialties, </a:t>
            </a:r>
            <a:r>
              <a:rPr lang="en-US" sz="3000" dirty="0">
                <a:solidFill>
                  <a:srgbClr val="002060"/>
                </a:solidFill>
                <a:latin typeface="Arial" panose="020B0604020202020204" pitchFamily="34" charset="0"/>
                <a:cs typeface="Arial" panose="020B0604020202020204" pitchFamily="34" charset="0"/>
              </a:rPr>
              <a:t>G</a:t>
            </a:r>
            <a:r>
              <a:rPr lang="en-US" sz="3000" dirty="0">
                <a:solidFill>
                  <a:srgbClr val="002060"/>
                </a:solidFill>
                <a:effectLst/>
                <a:latin typeface="Arial" panose="020B0604020202020204" pitchFamily="34" charset="0"/>
                <a:cs typeface="Arial" panose="020B0604020202020204" pitchFamily="34" charset="0"/>
              </a:rPr>
              <a:t>eriatrics, SW, PT 	pharmacy, nursing)</a:t>
            </a:r>
          </a:p>
          <a:p>
            <a:pPr lvl="1" indent="-228600">
              <a:spcBef>
                <a:spcPts val="0"/>
              </a:spcBef>
              <a:spcAft>
                <a:spcPts val="0"/>
              </a:spcAft>
              <a:buFont typeface="Wingdings" panose="05000000000000000000" pitchFamily="2" charset="2"/>
              <a:buChar char=""/>
            </a:pPr>
            <a:r>
              <a:rPr lang="en-US" sz="3000" dirty="0">
                <a:solidFill>
                  <a:srgbClr val="002060"/>
                </a:solidFill>
                <a:effectLst/>
                <a:latin typeface="Arial" panose="020B0604020202020204" pitchFamily="34" charset="0"/>
                <a:cs typeface="Arial" panose="020B0604020202020204" pitchFamily="34" charset="0"/>
              </a:rPr>
              <a:t>Select population or setting to pilot (one 	unit or practice)</a:t>
            </a:r>
          </a:p>
          <a:p>
            <a:pPr lvl="1" indent="-228600">
              <a:spcBef>
                <a:spcPts val="0"/>
              </a:spcBef>
              <a:spcAft>
                <a:spcPts val="0"/>
              </a:spcAft>
              <a:buFont typeface="Wingdings" panose="05000000000000000000" pitchFamily="2" charset="2"/>
              <a:buChar char=""/>
            </a:pPr>
            <a:r>
              <a:rPr lang="en-US" sz="3000" dirty="0">
                <a:solidFill>
                  <a:srgbClr val="002060"/>
                </a:solidFill>
                <a:latin typeface="Arial" panose="020B0604020202020204" pitchFamily="34" charset="0"/>
                <a:cs typeface="Arial" panose="020B0604020202020204" pitchFamily="34" charset="0"/>
              </a:rPr>
              <a:t>Integrate into existing activity (e.g. 			interdisciplinary huddles)</a:t>
            </a:r>
            <a:endParaRPr lang="en-US" sz="3000" dirty="0">
              <a:solidFill>
                <a:srgbClr val="002060"/>
              </a:solidFill>
              <a:effectLst/>
              <a:latin typeface="Arial" panose="020B0604020202020204" pitchFamily="34" charset="0"/>
              <a:cs typeface="Arial" panose="020B0604020202020204" pitchFamily="34" charset="0"/>
            </a:endParaRPr>
          </a:p>
          <a:p>
            <a:pPr marL="514350" lvl="1" indent="0">
              <a:spcBef>
                <a:spcPts val="0"/>
              </a:spcBef>
              <a:spcAft>
                <a:spcPts val="0"/>
              </a:spcAft>
              <a:buNone/>
            </a:pPr>
            <a:endParaRPr lang="en-US" sz="3000" dirty="0">
              <a:solidFill>
                <a:srgbClr val="002060"/>
              </a:solidFill>
              <a:effectLst/>
              <a:latin typeface="Arial" panose="020B0604020202020204" pitchFamily="34" charset="0"/>
              <a:cs typeface="Arial" panose="020B0604020202020204" pitchFamily="34" charset="0"/>
            </a:endParaRPr>
          </a:p>
          <a:p>
            <a:pPr lvl="1" indent="-228600">
              <a:spcBef>
                <a:spcPts val="0"/>
              </a:spcBef>
              <a:spcAft>
                <a:spcPts val="0"/>
              </a:spcAft>
              <a:buFont typeface="Wingdings" panose="05000000000000000000" pitchFamily="2" charset="2"/>
              <a:buChar char=""/>
            </a:pPr>
            <a:r>
              <a:rPr lang="en-US" sz="3000" dirty="0">
                <a:solidFill>
                  <a:srgbClr val="002060"/>
                </a:solidFill>
                <a:effectLst/>
                <a:latin typeface="Arial" panose="020B0604020202020204" pitchFamily="34" charset="0"/>
                <a:cs typeface="Arial" panose="020B0604020202020204" pitchFamily="34" charset="0"/>
              </a:rPr>
              <a:t>Try with one person</a:t>
            </a:r>
          </a:p>
          <a:p>
            <a:pPr marL="514350" lvl="1" indent="0">
              <a:spcBef>
                <a:spcPts val="0"/>
              </a:spcBef>
              <a:spcAft>
                <a:spcPts val="0"/>
              </a:spcAft>
              <a:buNone/>
            </a:pPr>
            <a:endParaRPr lang="en-US" sz="300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219444"/>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87C6-666B-4AF7-B3B4-86B270503955}"/>
              </a:ext>
            </a:extLst>
          </p:cNvPr>
          <p:cNvSpPr>
            <a:spLocks noGrp="1"/>
          </p:cNvSpPr>
          <p:nvPr>
            <p:ph type="title"/>
          </p:nvPr>
        </p:nvSpPr>
        <p:spPr>
          <a:xfrm>
            <a:off x="314036" y="112079"/>
            <a:ext cx="11256363" cy="963598"/>
          </a:xfrm>
        </p:spPr>
        <p:txBody>
          <a:bodyPr>
            <a:noAutofit/>
          </a:bodyPr>
          <a:lstStyle/>
          <a:p>
            <a:pPr algn="ctr"/>
            <a:r>
              <a:rPr lang="en-US" sz="4000" dirty="0">
                <a:latin typeface="Arial" panose="020B0604020202020204" pitchFamily="34" charset="0"/>
                <a:cs typeface="Arial" panose="020B0604020202020204" pitchFamily="34" charset="0"/>
              </a:rPr>
              <a:t>Align decisions with What Matters: Try with one person </a:t>
            </a:r>
          </a:p>
        </p:txBody>
      </p:sp>
      <p:sp>
        <p:nvSpPr>
          <p:cNvPr id="3" name="Content Placeholder 2">
            <a:extLst>
              <a:ext uri="{FF2B5EF4-FFF2-40B4-BE49-F238E27FC236}">
                <a16:creationId xmlns:a16="http://schemas.microsoft.com/office/drawing/2014/main" id="{6ED4F9CA-4FF7-415F-85B1-5E89150C5213}"/>
              </a:ext>
            </a:extLst>
          </p:cNvPr>
          <p:cNvSpPr>
            <a:spLocks noGrp="1"/>
          </p:cNvSpPr>
          <p:nvPr>
            <p:ph idx="1"/>
          </p:nvPr>
        </p:nvSpPr>
        <p:spPr>
          <a:xfrm>
            <a:off x="2686050" y="1154545"/>
            <a:ext cx="9108786" cy="5019752"/>
          </a:xfrm>
        </p:spPr>
        <p:txBody>
          <a:bodyPr>
            <a:noAutofit/>
          </a:bodyPr>
          <a:lstStyle/>
          <a:p>
            <a:pPr>
              <a:spcBef>
                <a:spcPts val="450"/>
              </a:spcBef>
              <a:spcAft>
                <a:spcPts val="900"/>
              </a:spcAft>
            </a:pPr>
            <a:r>
              <a:rPr lang="en-US" sz="2800" dirty="0">
                <a:solidFill>
                  <a:srgbClr val="002060"/>
                </a:solidFill>
                <a:latin typeface="Arial" panose="020B0604020202020204" pitchFamily="34" charset="0"/>
                <a:cs typeface="Arial" panose="020B0604020202020204" pitchFamily="34" charset="0"/>
              </a:rPr>
              <a:t>Identify Health Priorities (facilitated or self-directed 	(MyHealthPriorities.org)</a:t>
            </a:r>
          </a:p>
          <a:p>
            <a:pPr>
              <a:spcBef>
                <a:spcPts val="450"/>
              </a:spcBef>
              <a:spcAft>
                <a:spcPts val="900"/>
              </a:spcAft>
            </a:pPr>
            <a:r>
              <a:rPr lang="en-US" sz="2800" dirty="0">
                <a:solidFill>
                  <a:srgbClr val="002060"/>
                </a:solidFill>
                <a:latin typeface="Arial" panose="020B0604020202020204" pitchFamily="34" charset="0"/>
                <a:cs typeface="Arial" panose="020B0604020202020204" pitchFamily="34" charset="0"/>
              </a:rPr>
              <a:t> Go over priorities with patient, family</a:t>
            </a:r>
          </a:p>
          <a:p>
            <a:pPr>
              <a:spcBef>
                <a:spcPts val="450"/>
              </a:spcBef>
              <a:spcAft>
                <a:spcPts val="900"/>
              </a:spcAft>
            </a:pPr>
            <a:r>
              <a:rPr lang="en-US" sz="2800" dirty="0">
                <a:solidFill>
                  <a:srgbClr val="002060"/>
                </a:solidFill>
                <a:latin typeface="Arial" panose="020B0604020202020204" pitchFamily="34" charset="0"/>
                <a:cs typeface="Arial" panose="020B0604020202020204" pitchFamily="34" charset="0"/>
              </a:rPr>
              <a:t>Link your agenda to patient's priorities</a:t>
            </a:r>
          </a:p>
          <a:p>
            <a:pPr>
              <a:spcBef>
                <a:spcPts val="450"/>
              </a:spcBef>
              <a:spcAft>
                <a:spcPts val="900"/>
              </a:spcAft>
            </a:pPr>
            <a:r>
              <a:rPr lang="en-US" sz="2800" dirty="0">
                <a:solidFill>
                  <a:srgbClr val="002060"/>
                </a:solidFill>
                <a:latin typeface="Arial" panose="020B0604020202020204" pitchFamily="34" charset="0"/>
                <a:cs typeface="Arial" panose="020B0604020202020204" pitchFamily="34" charset="0"/>
              </a:rPr>
              <a:t>Try the steps: </a:t>
            </a:r>
          </a:p>
          <a:p>
            <a:pPr lvl="1">
              <a:spcBef>
                <a:spcPts val="450"/>
              </a:spcBef>
              <a:spcAft>
                <a:spcPts val="900"/>
              </a:spcAft>
            </a:pPr>
            <a:r>
              <a:rPr lang="en-US" sz="2800" dirty="0">
                <a:solidFill>
                  <a:srgbClr val="002060"/>
                </a:solidFill>
                <a:latin typeface="Arial" panose="020B0604020202020204" pitchFamily="34" charset="0"/>
                <a:cs typeface="Arial" panose="020B0604020202020204" pitchFamily="34" charset="0"/>
              </a:rPr>
              <a:t>Consider what care is consistent (or not) with 	patient’s priorities</a:t>
            </a:r>
          </a:p>
          <a:p>
            <a:pPr lvl="1">
              <a:spcBef>
                <a:spcPts val="450"/>
              </a:spcBef>
              <a:spcAft>
                <a:spcPts val="900"/>
              </a:spcAft>
            </a:pPr>
            <a:r>
              <a:rPr lang="en-US" sz="2800" dirty="0">
                <a:solidFill>
                  <a:srgbClr val="002060"/>
                </a:solidFill>
                <a:latin typeface="Arial" panose="020B0604020202020204" pitchFamily="34" charset="0"/>
                <a:cs typeface="Arial" panose="020B0604020202020204" pitchFamily="34" charset="0"/>
              </a:rPr>
              <a:t>Use priorities in discussing &amp; choosing care</a:t>
            </a:r>
          </a:p>
          <a:p>
            <a:pPr lvl="1">
              <a:spcBef>
                <a:spcPts val="450"/>
              </a:spcBef>
              <a:spcAft>
                <a:spcPts val="900"/>
              </a:spcAft>
            </a:pPr>
            <a:r>
              <a:rPr lang="en-US" sz="2800" dirty="0">
                <a:solidFill>
                  <a:srgbClr val="002060"/>
                </a:solidFill>
                <a:latin typeface="Arial" panose="020B0604020202020204" pitchFamily="34" charset="0"/>
                <a:cs typeface="Arial" panose="020B0604020202020204" pitchFamily="34" charset="0"/>
              </a:rPr>
              <a:t>Agree on 1 decision using the top priority (health 		problem most impeding goal)</a:t>
            </a:r>
          </a:p>
          <a:p>
            <a:pPr lvl="1">
              <a:spcBef>
                <a:spcPts val="450"/>
              </a:spcBef>
              <a:spcAft>
                <a:spcPts val="900"/>
              </a:spcAft>
            </a:pPr>
            <a:endParaRPr lang="en-US" sz="2400" dirty="0"/>
          </a:p>
          <a:p>
            <a:pPr lvl="1">
              <a:spcBef>
                <a:spcPts val="450"/>
              </a:spcBef>
              <a:spcAft>
                <a:spcPts val="900"/>
              </a:spcAft>
            </a:pPr>
            <a:endParaRPr lang="en-US" sz="2400" dirty="0"/>
          </a:p>
          <a:p>
            <a:pPr marL="0" indent="0">
              <a:spcBef>
                <a:spcPts val="450"/>
              </a:spcBef>
              <a:spcAft>
                <a:spcPts val="900"/>
              </a:spcAft>
              <a:buNone/>
            </a:pPr>
            <a:r>
              <a:rPr lang="en-US" sz="2400" dirty="0"/>
              <a:t>	</a:t>
            </a:r>
          </a:p>
        </p:txBody>
      </p:sp>
      <p:sp>
        <p:nvSpPr>
          <p:cNvPr id="4" name="Slide Number Placeholder 3">
            <a:extLst>
              <a:ext uri="{FF2B5EF4-FFF2-40B4-BE49-F238E27FC236}">
                <a16:creationId xmlns:a16="http://schemas.microsoft.com/office/drawing/2014/main" id="{F7314654-36B5-46D2-BFB6-5834ACBD3267}"/>
              </a:ext>
            </a:extLst>
          </p:cNvPr>
          <p:cNvSpPr>
            <a:spLocks noGrp="1"/>
          </p:cNvSpPr>
          <p:nvPr>
            <p:ph type="sldNum" sz="quarter" idx="10"/>
          </p:nvPr>
        </p:nvSpPr>
        <p:spPr>
          <a:xfrm>
            <a:off x="628650" y="6356351"/>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24FBFDE3-79B0-4731-8298-C1A9A2175711}" type="datetimeFigureOut">
              <a:rPr kumimoji="0" 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4/18/2024</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pic>
        <p:nvPicPr>
          <p:cNvPr id="6" name="Picture 5">
            <a:extLst>
              <a:ext uri="{FF2B5EF4-FFF2-40B4-BE49-F238E27FC236}">
                <a16:creationId xmlns:a16="http://schemas.microsoft.com/office/drawing/2014/main" id="{B6F52FEA-8624-40F0-915A-ED60C23AD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5677"/>
            <a:ext cx="2897523" cy="4206240"/>
          </a:xfrm>
          <a:prstGeom prst="rect">
            <a:avLst/>
          </a:prstGeom>
        </p:spPr>
      </p:pic>
    </p:spTree>
    <p:extLst>
      <p:ext uri="{BB962C8B-B14F-4D97-AF65-F5344CB8AC3E}">
        <p14:creationId xmlns:p14="http://schemas.microsoft.com/office/powerpoint/2010/main" val="515296492"/>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AC921811-4E86-911B-9C56-65E7413D6B42}"/>
              </a:ext>
            </a:extLst>
          </p:cNvPr>
          <p:cNvSpPr txBox="1"/>
          <p:nvPr/>
        </p:nvSpPr>
        <p:spPr>
          <a:xfrm>
            <a:off x="1311564" y="1286934"/>
            <a:ext cx="5153891" cy="954107"/>
          </a:xfrm>
          <a:prstGeom prst="rect">
            <a:avLst/>
          </a:prstGeom>
          <a:noFill/>
        </p:spPr>
        <p:txBody>
          <a:bodyPr wrap="square">
            <a:spAutoFit/>
          </a:bodyPr>
          <a:lstStyle/>
          <a:p>
            <a:pPr marL="56726" defTabSz="816844">
              <a:spcBef>
                <a:spcPts val="40"/>
              </a:spcBef>
            </a:pPr>
            <a:r>
              <a:rPr lang="en-US" sz="2800" b="1" kern="0" dirty="0">
                <a:solidFill>
                  <a:srgbClr val="A32800"/>
                </a:solidFill>
                <a:latin typeface="Arial" panose="020B0604020202020204" pitchFamily="34" charset="0"/>
                <a:cs typeface="Arial" panose="020B0604020202020204" pitchFamily="34" charset="0"/>
              </a:rPr>
              <a:t>More Information: </a:t>
            </a:r>
          </a:p>
          <a:p>
            <a:pPr marL="57292" marR="106076" defTabSz="816844">
              <a:spcBef>
                <a:spcPts val="40"/>
              </a:spcBef>
              <a:spcAft>
                <a:spcPts val="536"/>
              </a:spcAft>
            </a:pPr>
            <a:r>
              <a:rPr lang="en-US" sz="2800" kern="0" dirty="0">
                <a:solidFill>
                  <a:srgbClr val="555555"/>
                </a:solidFill>
                <a:latin typeface="Arial" panose="020B0604020202020204" pitchFamily="34" charset="0"/>
                <a:cs typeface="Arial" panose="020B0604020202020204" pitchFamily="34" charset="0"/>
              </a:rPr>
              <a:t>PatientPrioritiesCare.org</a:t>
            </a:r>
            <a:endParaRPr lang="en-US" sz="2800" b="1" kern="0" dirty="0">
              <a:solidFill>
                <a:prstClr val="white"/>
              </a:solidFill>
              <a:latin typeface="Arial" panose="020B0604020202020204" pitchFamily="34" charset="0"/>
              <a:ea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D0F0F62-ED59-67F0-DD79-267E16BD31B9}"/>
              </a:ext>
            </a:extLst>
          </p:cNvPr>
          <p:cNvSpPr txBox="1"/>
          <p:nvPr/>
        </p:nvSpPr>
        <p:spPr>
          <a:xfrm>
            <a:off x="1277860" y="2380741"/>
            <a:ext cx="7146034" cy="954107"/>
          </a:xfrm>
          <a:prstGeom prst="rect">
            <a:avLst/>
          </a:prstGeom>
          <a:noFill/>
        </p:spPr>
        <p:txBody>
          <a:bodyPr wrap="square">
            <a:spAutoFit/>
          </a:bodyPr>
          <a:lstStyle/>
          <a:p>
            <a:pPr marL="56726" marR="102105" defTabSz="816844">
              <a:spcBef>
                <a:spcPts val="40"/>
              </a:spcBef>
            </a:pPr>
            <a:r>
              <a:rPr lang="en-US" sz="2800" b="1" kern="0" dirty="0">
                <a:solidFill>
                  <a:srgbClr val="A32800"/>
                </a:solidFill>
                <a:latin typeface="Arial" panose="020B0604020202020204" pitchFamily="34" charset="0"/>
                <a:cs typeface="Arial" panose="020B0604020202020204" pitchFamily="34" charset="0"/>
              </a:rPr>
              <a:t>Self-Guided Priority Identification: </a:t>
            </a:r>
          </a:p>
          <a:p>
            <a:pPr marL="57292" marR="106076" defTabSz="816844">
              <a:spcBef>
                <a:spcPts val="40"/>
              </a:spcBef>
              <a:spcAft>
                <a:spcPts val="536"/>
              </a:spcAft>
            </a:pPr>
            <a:r>
              <a:rPr lang="en-US" sz="2800" kern="0" dirty="0">
                <a:solidFill>
                  <a:srgbClr val="555555"/>
                </a:solidFill>
                <a:latin typeface="Arial" panose="020B0604020202020204" pitchFamily="34" charset="0"/>
                <a:cs typeface="Arial" panose="020B0604020202020204" pitchFamily="34" charset="0"/>
              </a:rPr>
              <a:t>MyHealthPriorities.org</a:t>
            </a:r>
            <a:endParaRPr lang="en-US" sz="2800" b="1" kern="0" dirty="0">
              <a:solidFill>
                <a:prstClr val="white"/>
              </a:solidFill>
              <a:latin typeface="Arial" panose="020B0604020202020204" pitchFamily="34" charset="0"/>
              <a:ea typeface="Arial" panose="020B0604020202020204" pitchFamily="34" charset="0"/>
              <a:cs typeface="Arial" panose="020B0604020202020204" pitchFamily="34" charset="0"/>
            </a:endParaRPr>
          </a:p>
        </p:txBody>
      </p:sp>
      <p:sp>
        <p:nvSpPr>
          <p:cNvPr id="12" name="Rectangle 9">
            <a:extLst>
              <a:ext uri="{FF2B5EF4-FFF2-40B4-BE49-F238E27FC236}">
                <a16:creationId xmlns:a16="http://schemas.microsoft.com/office/drawing/2014/main" id="{4E4891B1-5AD0-9E95-008A-A127A47AE4F9}"/>
              </a:ext>
            </a:extLst>
          </p:cNvPr>
          <p:cNvSpPr>
            <a:spLocks noChangeArrowheads="1"/>
          </p:cNvSpPr>
          <p:nvPr/>
        </p:nvSpPr>
        <p:spPr bwMode="auto">
          <a:xfrm>
            <a:off x="1311564" y="3335385"/>
            <a:ext cx="7675364" cy="94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640" tIns="8464" rIns="152352" bIns="0" numCol="1" anchor="ctr" anchorCtr="0" compatLnSpc="1">
            <a:prstTxWarp prst="textNoShape">
              <a:avLst/>
            </a:prstTxWarp>
            <a:spAutoFit/>
          </a:bodyPr>
          <a:lstStyle/>
          <a:p>
            <a:pPr defTabSz="816844" eaLnBrk="0" fontAlgn="base" hangingPunct="0">
              <a:spcBef>
                <a:spcPct val="0"/>
              </a:spcBef>
              <a:spcAft>
                <a:spcPts val="600"/>
              </a:spcAft>
            </a:pPr>
            <a:r>
              <a:rPr lang="en-US" altLang="en-US" sz="2800" b="1" kern="1200" dirty="0">
                <a:solidFill>
                  <a:srgbClr val="A32800"/>
                </a:solidFill>
                <a:latin typeface="Arial" panose="020B0604020202020204" pitchFamily="34" charset="0"/>
                <a:cs typeface="Arial" panose="020B0604020202020204" pitchFamily="34" charset="0"/>
              </a:rPr>
              <a:t>Implementation Resources: </a:t>
            </a:r>
          </a:p>
          <a:p>
            <a:pPr defTabSz="816844" eaLnBrk="0" fontAlgn="base" hangingPunct="0">
              <a:spcBef>
                <a:spcPct val="0"/>
              </a:spcBef>
              <a:spcAft>
                <a:spcPts val="600"/>
              </a:spcAft>
            </a:pPr>
            <a:r>
              <a:rPr lang="en-US" altLang="en-US" sz="2800" kern="1200" dirty="0">
                <a:solidFill>
                  <a:srgbClr val="555555"/>
                </a:solidFill>
                <a:latin typeface="Arial" panose="020B0604020202020204" pitchFamily="34" charset="0"/>
                <a:cs typeface="Arial" panose="020B0604020202020204" pitchFamily="34" charset="0"/>
              </a:rPr>
              <a:t>patientprioritiescare.org/implementation-toolkit</a:t>
            </a:r>
            <a:endParaRPr lang="en-US" sz="2800" dirty="0">
              <a:solidFill>
                <a:prstClr val="white"/>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03F366B-3274-CE38-6E81-F2D1BE515450}"/>
              </a:ext>
            </a:extLst>
          </p:cNvPr>
          <p:cNvSpPr txBox="1"/>
          <p:nvPr/>
        </p:nvSpPr>
        <p:spPr>
          <a:xfrm>
            <a:off x="1136074" y="4491211"/>
            <a:ext cx="6532868" cy="954107"/>
          </a:xfrm>
          <a:prstGeom prst="rect">
            <a:avLst/>
          </a:prstGeom>
          <a:noFill/>
        </p:spPr>
        <p:txBody>
          <a:bodyPr wrap="square">
            <a:spAutoFit/>
          </a:bodyPr>
          <a:lstStyle/>
          <a:p>
            <a:pPr marL="56726" marR="102105" defTabSz="816844">
              <a:spcBef>
                <a:spcPts val="40"/>
              </a:spcBef>
            </a:pPr>
            <a:r>
              <a:rPr lang="en-US" sz="2800" b="1" kern="0" dirty="0">
                <a:solidFill>
                  <a:srgbClr val="A32800"/>
                </a:solidFill>
                <a:latin typeface="Arial" panose="020B0604020202020204" pitchFamily="34" charset="0"/>
                <a:cs typeface="Arial" panose="020B0604020202020204" pitchFamily="34" charset="0"/>
              </a:rPr>
              <a:t>Care Alignment Strategies:  </a:t>
            </a:r>
          </a:p>
          <a:p>
            <a:pPr marL="56726" marR="102105" defTabSz="816844">
              <a:spcBef>
                <a:spcPts val="40"/>
              </a:spcBef>
            </a:pPr>
            <a:r>
              <a:rPr lang="en-US" sz="2800" kern="0" dirty="0">
                <a:solidFill>
                  <a:srgbClr val="555555"/>
                </a:solidFill>
                <a:latin typeface="Arial" panose="020B0604020202020204" pitchFamily="34" charset="0"/>
                <a:cs typeface="Arial" panose="020B0604020202020204" pitchFamily="34" charset="0"/>
              </a:rPr>
              <a:t>decisionguide.patientprioritiescare.org/</a:t>
            </a:r>
            <a:endParaRPr lang="en-US" sz="2800" b="1" kern="0" dirty="0">
              <a:solidFill>
                <a:prstClr val="white"/>
              </a:solidFill>
              <a:latin typeface="Arial" panose="020B0604020202020204" pitchFamily="34" charset="0"/>
              <a:ea typeface="Arial" panose="020B0604020202020204" pitchFamily="34" charset="0"/>
              <a:cs typeface="Arial" panose="020B0604020202020204" pitchFamily="34" charset="0"/>
            </a:endParaRPr>
          </a:p>
        </p:txBody>
      </p:sp>
      <p:pic>
        <p:nvPicPr>
          <p:cNvPr id="16" name="Picture 15" descr="Qr code&#10;&#10;Description automatically generated">
            <a:extLst>
              <a:ext uri="{FF2B5EF4-FFF2-40B4-BE49-F238E27FC236}">
                <a16:creationId xmlns:a16="http://schemas.microsoft.com/office/drawing/2014/main" id="{9F00565F-79B0-F7A0-EC32-5535B39D46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9440" y="1258078"/>
            <a:ext cx="752548" cy="752548"/>
          </a:xfrm>
          <a:prstGeom prst="rect">
            <a:avLst/>
          </a:prstGeom>
        </p:spPr>
      </p:pic>
      <p:pic>
        <p:nvPicPr>
          <p:cNvPr id="17" name="Picture 16" descr="Qr code&#10;&#10;Description automatically generated">
            <a:extLst>
              <a:ext uri="{FF2B5EF4-FFF2-40B4-BE49-F238E27FC236}">
                <a16:creationId xmlns:a16="http://schemas.microsoft.com/office/drawing/2014/main" id="{EC0FBC0E-587A-5163-2196-389148F55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2585" y="2380741"/>
            <a:ext cx="753688" cy="753688"/>
          </a:xfrm>
          <a:prstGeom prst="rect">
            <a:avLst/>
          </a:prstGeom>
        </p:spPr>
      </p:pic>
      <p:pic>
        <p:nvPicPr>
          <p:cNvPr id="18" name="Picture 17" descr="Qr code&#10;&#10;Description automatically generated">
            <a:extLst>
              <a:ext uri="{FF2B5EF4-FFF2-40B4-BE49-F238E27FC236}">
                <a16:creationId xmlns:a16="http://schemas.microsoft.com/office/drawing/2014/main" id="{B493B04B-5C80-0C82-28DB-B0D7409789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402" y="3562350"/>
            <a:ext cx="753688" cy="753688"/>
          </a:xfrm>
          <a:prstGeom prst="rect">
            <a:avLst/>
          </a:prstGeom>
        </p:spPr>
      </p:pic>
      <p:pic>
        <p:nvPicPr>
          <p:cNvPr id="19" name="Picture 18" descr="Qr code&#10;&#10;Description automatically generated">
            <a:extLst>
              <a:ext uri="{FF2B5EF4-FFF2-40B4-BE49-F238E27FC236}">
                <a16:creationId xmlns:a16="http://schemas.microsoft.com/office/drawing/2014/main" id="{EDDE4ED8-42A8-2764-C2F1-7EE3D94017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2585" y="4691630"/>
            <a:ext cx="753688" cy="753688"/>
          </a:xfrm>
          <a:prstGeom prst="rect">
            <a:avLst/>
          </a:prstGeom>
        </p:spPr>
      </p:pic>
    </p:spTree>
    <p:extLst>
      <p:ext uri="{BB962C8B-B14F-4D97-AF65-F5344CB8AC3E}">
        <p14:creationId xmlns:p14="http://schemas.microsoft.com/office/powerpoint/2010/main" val="42452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FC82-37E2-4EE1-99C0-E7D703501F9A}"/>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The 4Ms Framework of Age Friendly Care</a:t>
            </a:r>
          </a:p>
        </p:txBody>
      </p:sp>
      <p:sp>
        <p:nvSpPr>
          <p:cNvPr id="4" name="Slide Number Placeholder 3">
            <a:extLst>
              <a:ext uri="{FF2B5EF4-FFF2-40B4-BE49-F238E27FC236}">
                <a16:creationId xmlns:a16="http://schemas.microsoft.com/office/drawing/2014/main" id="{8540430F-319A-422F-B7DC-765333E14D67}"/>
              </a:ext>
            </a:extLst>
          </p:cNvPr>
          <p:cNvSpPr>
            <a:spLocks noGrp="1"/>
          </p:cNvSpPr>
          <p:nvPr>
            <p:ph type="sldNum" sz="quarter" idx="4"/>
          </p:nvPr>
        </p:nvSpPr>
        <p:spPr>
          <a:xfrm>
            <a:off x="180975" y="4578152"/>
            <a:ext cx="552451" cy="273844"/>
          </a:xfrm>
          <a:prstGeom prst="rect">
            <a:avLst/>
          </a:prstGeom>
        </p:spPr>
        <p:txBody>
          <a:bodyPr lIns="0" tIns="0" rIns="0" bIns="0"/>
          <a:lstStyle>
            <a:defPPr>
              <a:defRPr lang="en-US"/>
            </a:defPPr>
            <a:lvl1pPr marL="0" algn="r" defTabSz="914400" rtl="0" eaLnBrk="1" latinLnBrk="0" hangingPunct="1">
              <a:defRPr sz="1200" b="1" kern="1200">
                <a:solidFill>
                  <a:schemeClr val="tx2">
                    <a:lumMod val="60000"/>
                    <a:lumOff val="4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4970FF-6123-42CA-A003-B0DD987502E2}" type="slidenum">
              <a:rPr lang="en-US" smtClean="0"/>
              <a:pPr/>
              <a:t>6</a:t>
            </a:fld>
            <a:endParaRPr lang="en-US" dirty="0"/>
          </a:p>
        </p:txBody>
      </p:sp>
      <p:sp>
        <p:nvSpPr>
          <p:cNvPr id="6" name="TextBox 5">
            <a:extLst>
              <a:ext uri="{FF2B5EF4-FFF2-40B4-BE49-F238E27FC236}">
                <a16:creationId xmlns:a16="http://schemas.microsoft.com/office/drawing/2014/main" id="{5C03F057-8901-482F-B749-C2991DF1D271}"/>
              </a:ext>
            </a:extLst>
          </p:cNvPr>
          <p:cNvSpPr txBox="1"/>
          <p:nvPr/>
        </p:nvSpPr>
        <p:spPr>
          <a:xfrm>
            <a:off x="561975" y="1365513"/>
            <a:ext cx="11291822" cy="748795"/>
          </a:xfrm>
          <a:prstGeom prst="rect">
            <a:avLst/>
          </a:prstGeom>
          <a:noFill/>
        </p:spPr>
        <p:txBody>
          <a:bodyPr wrap="square" rtlCol="0">
            <a:spAutoFit/>
          </a:bodyPr>
          <a:lstStyle/>
          <a:p>
            <a:pPr>
              <a:spcBef>
                <a:spcPts val="768"/>
              </a:spcBef>
            </a:pPr>
            <a:r>
              <a:rPr lang="en-US" sz="2133" dirty="0">
                <a:solidFill>
                  <a:schemeClr val="accent6">
                    <a:lumMod val="75000"/>
                  </a:schemeClr>
                </a:solidFill>
                <a:latin typeface="Arial" panose="020B0604020202020204" pitchFamily="34" charset="0"/>
                <a:cs typeface="Arial" panose="020B0604020202020204" pitchFamily="34" charset="0"/>
              </a:rPr>
              <a:t>Implement a set of evidence-based best practice interventions across four core elements to all older adults in all care settings.</a:t>
            </a:r>
          </a:p>
        </p:txBody>
      </p:sp>
      <p:graphicFrame>
        <p:nvGraphicFramePr>
          <p:cNvPr id="7" name="Table 6">
            <a:extLst>
              <a:ext uri="{FF2B5EF4-FFF2-40B4-BE49-F238E27FC236}">
                <a16:creationId xmlns:a16="http://schemas.microsoft.com/office/drawing/2014/main" id="{EE2937D8-DDB4-47EE-ADC2-334B08EF95E1}"/>
              </a:ext>
            </a:extLst>
          </p:cNvPr>
          <p:cNvGraphicFramePr>
            <a:graphicFrameLocks noGrp="1"/>
          </p:cNvGraphicFramePr>
          <p:nvPr>
            <p:extLst>
              <p:ext uri="{D42A27DB-BD31-4B8C-83A1-F6EECF244321}">
                <p14:modId xmlns:p14="http://schemas.microsoft.com/office/powerpoint/2010/main" val="813659410"/>
              </p:ext>
            </p:extLst>
          </p:nvPr>
        </p:nvGraphicFramePr>
        <p:xfrm>
          <a:off x="447675" y="2079057"/>
          <a:ext cx="11391399" cy="4128220"/>
        </p:xfrm>
        <a:graphic>
          <a:graphicData uri="http://schemas.openxmlformats.org/drawingml/2006/table">
            <a:tbl>
              <a:tblPr firstRow="1" bandRow="1">
                <a:tableStyleId>{5C22544A-7EE6-4342-B048-85BDC9FD1C3A}</a:tableStyleId>
              </a:tblPr>
              <a:tblGrid>
                <a:gridCol w="1907598">
                  <a:extLst>
                    <a:ext uri="{9D8B030D-6E8A-4147-A177-3AD203B41FA5}">
                      <a16:colId xmlns:a16="http://schemas.microsoft.com/office/drawing/2014/main" val="4215098399"/>
                    </a:ext>
                  </a:extLst>
                </a:gridCol>
                <a:gridCol w="9483801">
                  <a:extLst>
                    <a:ext uri="{9D8B030D-6E8A-4147-A177-3AD203B41FA5}">
                      <a16:colId xmlns:a16="http://schemas.microsoft.com/office/drawing/2014/main" val="366784057"/>
                    </a:ext>
                  </a:extLst>
                </a:gridCol>
              </a:tblGrid>
              <a:tr h="512013">
                <a:tc>
                  <a:txBody>
                    <a:bodyPr/>
                    <a:lstStyle/>
                    <a:p>
                      <a:r>
                        <a:rPr lang="en-US" sz="2100" dirty="0">
                          <a:latin typeface="Arial" panose="020B0604020202020204" pitchFamily="34" charset="0"/>
                          <a:cs typeface="Arial" panose="020B0604020202020204" pitchFamily="34" charset="0"/>
                        </a:rPr>
                        <a:t>The 4Ms</a:t>
                      </a:r>
                    </a:p>
                  </a:txBody>
                  <a:tcPr marL="121920" marR="121920" marT="60960" marB="60960"/>
                </a:tc>
                <a:tc>
                  <a:txBody>
                    <a:bodyPr/>
                    <a:lstStyle/>
                    <a:p>
                      <a:r>
                        <a:rPr lang="en-US" sz="2100" dirty="0">
                          <a:latin typeface="Arial" panose="020B0604020202020204" pitchFamily="34" charset="0"/>
                          <a:cs typeface="Arial" panose="020B0604020202020204" pitchFamily="34" charset="0"/>
                        </a:rPr>
                        <a:t>Description</a:t>
                      </a:r>
                    </a:p>
                  </a:txBody>
                  <a:tcPr marL="121920" marR="121920" marT="60960" marB="60960"/>
                </a:tc>
                <a:extLst>
                  <a:ext uri="{0D108BD9-81ED-4DB2-BD59-A6C34878D82A}">
                    <a16:rowId xmlns:a16="http://schemas.microsoft.com/office/drawing/2014/main" val="2823070186"/>
                  </a:ext>
                </a:extLst>
              </a:tr>
              <a:tr h="996678">
                <a:tc>
                  <a:txBody>
                    <a:bodyPr/>
                    <a:lstStyle/>
                    <a:p>
                      <a:r>
                        <a:rPr lang="en-US" sz="2400" b="1" dirty="0">
                          <a:latin typeface="Arial" panose="020B0604020202020204" pitchFamily="34" charset="0"/>
                          <a:cs typeface="Arial" panose="020B0604020202020204" pitchFamily="34" charset="0"/>
                        </a:rPr>
                        <a:t>What </a:t>
                      </a:r>
                      <a:r>
                        <a:rPr lang="en-US" sz="2400" b="1" u="sng" dirty="0">
                          <a:latin typeface="Arial" panose="020B0604020202020204" pitchFamily="34" charset="0"/>
                          <a:cs typeface="Arial" panose="020B0604020202020204" pitchFamily="34" charset="0"/>
                        </a:rPr>
                        <a:t>M</a:t>
                      </a:r>
                      <a:r>
                        <a:rPr lang="en-US" sz="2400" b="1" dirty="0">
                          <a:latin typeface="Arial" panose="020B0604020202020204" pitchFamily="34" charset="0"/>
                          <a:cs typeface="Arial" panose="020B0604020202020204" pitchFamily="34" charset="0"/>
                        </a:rPr>
                        <a:t>atters</a:t>
                      </a:r>
                    </a:p>
                  </a:txBody>
                  <a:tcPr marL="121920" marR="121920" marT="60960" marB="60960"/>
                </a:tc>
                <a:tc>
                  <a:txBody>
                    <a:bodyPr/>
                    <a:lstStyle/>
                    <a:p>
                      <a:r>
                        <a:rPr lang="en-US" sz="2400" dirty="0">
                          <a:latin typeface="Arial" panose="020B0604020202020204" pitchFamily="34" charset="0"/>
                          <a:cs typeface="Arial" panose="020B0604020202020204" pitchFamily="34" charset="0"/>
                        </a:rPr>
                        <a:t>Know &amp; align care with each older adult’s specific health outcome goals and care preferences (not limited to end-of-life)</a:t>
                      </a:r>
                    </a:p>
                  </a:txBody>
                  <a:tcPr marL="121920" marR="121920" marT="60960" marB="60960"/>
                </a:tc>
                <a:extLst>
                  <a:ext uri="{0D108BD9-81ED-4DB2-BD59-A6C34878D82A}">
                    <a16:rowId xmlns:a16="http://schemas.microsoft.com/office/drawing/2014/main" val="1723627940"/>
                  </a:ext>
                </a:extLst>
              </a:tr>
              <a:tr h="1174569">
                <a:tc>
                  <a:txBody>
                    <a:bodyPr/>
                    <a:lstStyle/>
                    <a:p>
                      <a:r>
                        <a:rPr lang="en-US" sz="2400" b="1" u="sng" dirty="0">
                          <a:latin typeface="Arial" panose="020B0604020202020204" pitchFamily="34" charset="0"/>
                          <a:cs typeface="Arial" panose="020B0604020202020204" pitchFamily="34" charset="0"/>
                        </a:rPr>
                        <a:t>M</a:t>
                      </a:r>
                      <a:r>
                        <a:rPr lang="en-US" sz="2400" b="1" dirty="0">
                          <a:latin typeface="Arial" panose="020B0604020202020204" pitchFamily="34" charset="0"/>
                          <a:cs typeface="Arial" panose="020B0604020202020204" pitchFamily="34" charset="0"/>
                        </a:rPr>
                        <a:t>edication</a:t>
                      </a:r>
                    </a:p>
                  </a:txBody>
                  <a:tcPr marL="121920" marR="121920" marT="60960" marB="60960"/>
                </a:tc>
                <a:tc>
                  <a:txBody>
                    <a:bodyPr/>
                    <a:lstStyle/>
                    <a:p>
                      <a:r>
                        <a:rPr lang="en-US" sz="2400" dirty="0">
                          <a:latin typeface="Arial" panose="020B0604020202020204" pitchFamily="34" charset="0"/>
                          <a:cs typeface="Arial" panose="020B0604020202020204" pitchFamily="34" charset="0"/>
                        </a:rPr>
                        <a:t>If medication is necessary, use medications that support (do not interfere with) What Matters to the older adult, Mobility, or Mentation (physical or cognitive functioning)</a:t>
                      </a:r>
                    </a:p>
                  </a:txBody>
                  <a:tcPr marL="121920" marR="121920" marT="60960" marB="60960"/>
                </a:tc>
                <a:extLst>
                  <a:ext uri="{0D108BD9-81ED-4DB2-BD59-A6C34878D82A}">
                    <a16:rowId xmlns:a16="http://schemas.microsoft.com/office/drawing/2014/main" val="1907085126"/>
                  </a:ext>
                </a:extLst>
              </a:tr>
              <a:tr h="469828">
                <a:tc>
                  <a:txBody>
                    <a:bodyPr/>
                    <a:lstStyle/>
                    <a:p>
                      <a:r>
                        <a:rPr lang="en-US" sz="2400" b="1" u="sng" dirty="0">
                          <a:latin typeface="Arial" panose="020B0604020202020204" pitchFamily="34" charset="0"/>
                          <a:cs typeface="Arial" panose="020B0604020202020204" pitchFamily="34" charset="0"/>
                        </a:rPr>
                        <a:t>M</a:t>
                      </a:r>
                      <a:r>
                        <a:rPr lang="en-US" sz="2400" b="1" dirty="0">
                          <a:latin typeface="Arial" panose="020B0604020202020204" pitchFamily="34" charset="0"/>
                          <a:cs typeface="Arial" panose="020B0604020202020204" pitchFamily="34" charset="0"/>
                        </a:rPr>
                        <a:t>entation</a:t>
                      </a:r>
                    </a:p>
                  </a:txBody>
                  <a:tcPr marL="121920" marR="121920" marT="60960" marB="60960"/>
                </a:tc>
                <a:tc>
                  <a:txBody>
                    <a:bodyPr/>
                    <a:lstStyle/>
                    <a:p>
                      <a:r>
                        <a:rPr lang="en-US" sz="2400" dirty="0">
                          <a:latin typeface="Arial" panose="020B0604020202020204" pitchFamily="34" charset="0"/>
                          <a:cs typeface="Arial" panose="020B0604020202020204" pitchFamily="34" charset="0"/>
                        </a:rPr>
                        <a:t>Prevent, identify, treat, and manage dementia, depression, delirium</a:t>
                      </a:r>
                    </a:p>
                  </a:txBody>
                  <a:tcPr marL="121920" marR="121920" marT="60960" marB="60960"/>
                </a:tc>
                <a:extLst>
                  <a:ext uri="{0D108BD9-81ED-4DB2-BD59-A6C34878D82A}">
                    <a16:rowId xmlns:a16="http://schemas.microsoft.com/office/drawing/2014/main" val="2006710019"/>
                  </a:ext>
                </a:extLst>
              </a:tr>
              <a:tr h="912649">
                <a:tc>
                  <a:txBody>
                    <a:bodyPr/>
                    <a:lstStyle/>
                    <a:p>
                      <a:r>
                        <a:rPr lang="en-US" sz="2400" b="1" u="sng" dirty="0">
                          <a:latin typeface="Arial" panose="020B0604020202020204" pitchFamily="34" charset="0"/>
                          <a:cs typeface="Arial" panose="020B0604020202020204" pitchFamily="34" charset="0"/>
                        </a:rPr>
                        <a:t>M</a:t>
                      </a:r>
                      <a:r>
                        <a:rPr lang="en-US" sz="2400" b="1" dirty="0">
                          <a:latin typeface="Arial" panose="020B0604020202020204" pitchFamily="34" charset="0"/>
                          <a:cs typeface="Arial" panose="020B0604020202020204" pitchFamily="34" charset="0"/>
                        </a:rPr>
                        <a:t>obility</a:t>
                      </a:r>
                    </a:p>
                  </a:txBody>
                  <a:tcPr marL="121920" marR="121920" marT="60960" marB="60960"/>
                </a:tc>
                <a:tc>
                  <a:txBody>
                    <a:bodyPr/>
                    <a:lstStyle/>
                    <a:p>
                      <a:r>
                        <a:rPr lang="en-US" sz="2400" dirty="0">
                          <a:latin typeface="Arial" panose="020B0604020202020204" pitchFamily="34" charset="0"/>
                          <a:cs typeface="Arial" panose="020B0604020202020204" pitchFamily="34" charset="0"/>
                        </a:rPr>
                        <a:t>Ensure that older adults move safely every day to maintain function and do What Matters</a:t>
                      </a:r>
                    </a:p>
                  </a:txBody>
                  <a:tcPr marL="121920" marR="121920" marT="60960" marB="60960"/>
                </a:tc>
                <a:extLst>
                  <a:ext uri="{0D108BD9-81ED-4DB2-BD59-A6C34878D82A}">
                    <a16:rowId xmlns:a16="http://schemas.microsoft.com/office/drawing/2014/main" val="1022866655"/>
                  </a:ext>
                </a:extLst>
              </a:tr>
            </a:tbl>
          </a:graphicData>
        </a:graphic>
      </p:graphicFrame>
      <p:sp>
        <p:nvSpPr>
          <p:cNvPr id="8" name="Rectangle 7">
            <a:extLst>
              <a:ext uri="{FF2B5EF4-FFF2-40B4-BE49-F238E27FC236}">
                <a16:creationId xmlns:a16="http://schemas.microsoft.com/office/drawing/2014/main" id="{92E17C32-AC7F-483F-9098-CD674811DFF8}"/>
              </a:ext>
            </a:extLst>
          </p:cNvPr>
          <p:cNvSpPr/>
          <p:nvPr/>
        </p:nvSpPr>
        <p:spPr>
          <a:xfrm>
            <a:off x="717551" y="6144793"/>
            <a:ext cx="10447754" cy="330603"/>
          </a:xfrm>
          <a:prstGeom prst="rect">
            <a:avLst/>
          </a:prstGeom>
        </p:spPr>
        <p:txBody>
          <a:bodyPr wrap="square">
            <a:spAutoFit/>
          </a:bodyPr>
          <a:lstStyle/>
          <a:p>
            <a:pPr marL="428612" marR="300024">
              <a:lnSpc>
                <a:spcPct val="115000"/>
              </a:lnSpc>
              <a:spcBef>
                <a:spcPts val="900"/>
              </a:spcBef>
              <a:spcAft>
                <a:spcPts val="900"/>
              </a:spcAft>
            </a:pPr>
            <a:r>
              <a:rPr lang="en-US" sz="1467" spc="-4" dirty="0">
                <a:latin typeface="+mj-lt"/>
                <a:ea typeface="Calibri" panose="020F0502020204030204" pitchFamily="34" charset="0"/>
                <a:cs typeface="Georgia" panose="02040502050405020303" pitchFamily="18" charset="0"/>
              </a:rPr>
              <a:t>Fulmer T, Mate KS, Berman A. The Age-Friendly Health System imperative. </a:t>
            </a:r>
            <a:r>
              <a:rPr lang="en-US" sz="1467" i="1" spc="-4" dirty="0">
                <a:latin typeface="+mj-lt"/>
                <a:ea typeface="Calibri" panose="020F0502020204030204" pitchFamily="34" charset="0"/>
                <a:cs typeface="Georgia" panose="02040502050405020303" pitchFamily="18" charset="0"/>
              </a:rPr>
              <a:t>J Am </a:t>
            </a:r>
            <a:r>
              <a:rPr lang="en-US" sz="1467" i="1" spc="-4" dirty="0" err="1">
                <a:latin typeface="+mj-lt"/>
                <a:ea typeface="Calibri" panose="020F0502020204030204" pitchFamily="34" charset="0"/>
                <a:cs typeface="Georgia" panose="02040502050405020303" pitchFamily="18" charset="0"/>
              </a:rPr>
              <a:t>Geriatr</a:t>
            </a:r>
            <a:r>
              <a:rPr lang="en-US" sz="1467" i="1" spc="-4" dirty="0">
                <a:latin typeface="+mj-lt"/>
                <a:ea typeface="Calibri" panose="020F0502020204030204" pitchFamily="34" charset="0"/>
                <a:cs typeface="Georgia" panose="02040502050405020303" pitchFamily="18" charset="0"/>
              </a:rPr>
              <a:t> Soc</a:t>
            </a:r>
            <a:r>
              <a:rPr lang="en-US" sz="1467" spc="-4" dirty="0">
                <a:latin typeface="+mj-lt"/>
                <a:ea typeface="Calibri" panose="020F0502020204030204" pitchFamily="34" charset="0"/>
                <a:cs typeface="Georgia" panose="02040502050405020303" pitchFamily="18" charset="0"/>
              </a:rPr>
              <a:t>. 2018; 66(1):22-24. </a:t>
            </a:r>
          </a:p>
        </p:txBody>
      </p:sp>
    </p:spTree>
    <p:extLst>
      <p:ext uri="{BB962C8B-B14F-4D97-AF65-F5344CB8AC3E}">
        <p14:creationId xmlns:p14="http://schemas.microsoft.com/office/powerpoint/2010/main" val="361053158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99875-955D-551B-C877-DBE1A7BC2F70}"/>
              </a:ext>
            </a:extLst>
          </p:cNvPr>
          <p:cNvSpPr>
            <a:spLocks noGrp="1"/>
          </p:cNvSpPr>
          <p:nvPr>
            <p:ph type="title"/>
          </p:nvPr>
        </p:nvSpPr>
        <p:spPr>
          <a:xfrm>
            <a:off x="231112" y="164159"/>
            <a:ext cx="10008158" cy="820580"/>
          </a:xfrm>
        </p:spPr>
        <p:txBody>
          <a:bodyPr wrap="square" anchor="ctr">
            <a:noAutofit/>
          </a:bodyPr>
          <a:lstStyle/>
          <a:p>
            <a:pPr>
              <a:lnSpc>
                <a:spcPct val="90000"/>
              </a:lnSpc>
            </a:pPr>
            <a:r>
              <a:rPr lang="en-US" sz="3600" dirty="0">
                <a:latin typeface="Arial" panose="020B0604020202020204" pitchFamily="34" charset="0"/>
                <a:cs typeface="Arial" panose="020B0604020202020204" pitchFamily="34" charset="0"/>
              </a:rPr>
              <a:t>To illustrate why 4Ms, meet Mr. A. with fatigue, decreased appetite, weakness</a:t>
            </a:r>
          </a:p>
        </p:txBody>
      </p:sp>
      <p:sp>
        <p:nvSpPr>
          <p:cNvPr id="3" name="Text Placeholder 2">
            <a:extLst>
              <a:ext uri="{FF2B5EF4-FFF2-40B4-BE49-F238E27FC236}">
                <a16:creationId xmlns:a16="http://schemas.microsoft.com/office/drawing/2014/main" id="{E6477297-1ED8-72D3-25D4-D0C80AD34635}"/>
              </a:ext>
            </a:extLst>
          </p:cNvPr>
          <p:cNvSpPr>
            <a:spLocks noGrp="1"/>
          </p:cNvSpPr>
          <p:nvPr>
            <p:ph sz="half" idx="1"/>
          </p:nvPr>
        </p:nvSpPr>
        <p:spPr>
          <a:xfrm>
            <a:off x="838199" y="1296237"/>
            <a:ext cx="6495473" cy="4602145"/>
          </a:xfrm>
        </p:spPr>
        <p:txBody>
          <a:bodyPr wrap="square" anchor="t">
            <a:noAutofit/>
          </a:bodyPr>
          <a:lstStyle/>
          <a:p>
            <a:pPr marL="342900" indent="-342900">
              <a:spcBef>
                <a:spcPts val="600"/>
              </a:spcBef>
              <a:spcAft>
                <a:spcPts val="600"/>
              </a:spcAft>
              <a:buFont typeface="Arial" panose="020B0604020202020204" pitchFamily="34" charset="0"/>
              <a:buChar char="•"/>
            </a:pPr>
            <a:r>
              <a:rPr lang="en-US" sz="2800" b="0" dirty="0">
                <a:solidFill>
                  <a:srgbClr val="002060"/>
                </a:solidFill>
                <a:latin typeface="Arial" panose="020B0604020202020204" pitchFamily="34" charset="0"/>
                <a:cs typeface="Arial" panose="020B0604020202020204" pitchFamily="34" charset="0"/>
              </a:rPr>
              <a:t>82 years old</a:t>
            </a:r>
          </a:p>
          <a:p>
            <a:pPr marL="342900" indent="-342900">
              <a:spcBef>
                <a:spcPts val="600"/>
              </a:spcBef>
              <a:spcAft>
                <a:spcPts val="600"/>
              </a:spcAft>
              <a:buFont typeface="Arial" panose="020B0604020202020204" pitchFamily="34" charset="0"/>
              <a:buChar char="•"/>
            </a:pPr>
            <a:r>
              <a:rPr lang="en-US" sz="2800" b="0" dirty="0">
                <a:solidFill>
                  <a:srgbClr val="002060"/>
                </a:solidFill>
                <a:latin typeface="Arial" panose="020B0604020202020204" pitchFamily="34" charset="0"/>
                <a:cs typeface="Arial" panose="020B0604020202020204" pitchFamily="34" charset="0"/>
              </a:rPr>
              <a:t>Retired teacher</a:t>
            </a:r>
          </a:p>
          <a:p>
            <a:pPr marL="342900" indent="-342900">
              <a:spcBef>
                <a:spcPts val="600"/>
              </a:spcBef>
              <a:spcAft>
                <a:spcPts val="600"/>
              </a:spcAft>
              <a:buFont typeface="Arial" panose="020B0604020202020204" pitchFamily="34" charset="0"/>
              <a:buChar char="•"/>
            </a:pPr>
            <a:r>
              <a:rPr lang="en-US" sz="2800" b="0" dirty="0">
                <a:solidFill>
                  <a:srgbClr val="002060"/>
                </a:solidFill>
                <a:latin typeface="Arial" panose="020B0604020202020204" pitchFamily="34" charset="0"/>
                <a:cs typeface="Arial" panose="020B0604020202020204" pitchFamily="34" charset="0"/>
              </a:rPr>
              <a:t>Divorced but good relationship with ex-wife</a:t>
            </a:r>
          </a:p>
          <a:p>
            <a:pPr marL="342900" indent="-342900">
              <a:spcBef>
                <a:spcPts val="600"/>
              </a:spcBef>
              <a:spcAft>
                <a:spcPts val="600"/>
              </a:spcAft>
              <a:buFont typeface="Arial" panose="020B0604020202020204" pitchFamily="34" charset="0"/>
              <a:buChar char="•"/>
            </a:pPr>
            <a:r>
              <a:rPr lang="en-US" sz="2800" b="0" dirty="0">
                <a:solidFill>
                  <a:srgbClr val="002060"/>
                </a:solidFill>
                <a:latin typeface="Arial" panose="020B0604020202020204" pitchFamily="34" charset="0"/>
                <a:cs typeface="Arial" panose="020B0604020202020204" pitchFamily="34" charset="0"/>
              </a:rPr>
              <a:t>Enough money to get by as </a:t>
            </a:r>
          </a:p>
          <a:p>
            <a:pPr marL="0" indent="0">
              <a:spcBef>
                <a:spcPts val="600"/>
              </a:spcBef>
              <a:spcAft>
                <a:spcPts val="600"/>
              </a:spcAft>
              <a:buNone/>
            </a:pPr>
            <a:r>
              <a:rPr lang="en-US" sz="2800" dirty="0">
                <a:solidFill>
                  <a:srgbClr val="002060"/>
                </a:solidFill>
                <a:latin typeface="Arial" panose="020B0604020202020204" pitchFamily="34" charset="0"/>
                <a:cs typeface="Arial" panose="020B0604020202020204" pitchFamily="34" charset="0"/>
              </a:rPr>
              <a:t>	</a:t>
            </a:r>
            <a:r>
              <a:rPr lang="en-US" sz="2800" b="0" dirty="0">
                <a:solidFill>
                  <a:srgbClr val="002060"/>
                </a:solidFill>
                <a:latin typeface="Arial" panose="020B0604020202020204" pitchFamily="34" charset="0"/>
                <a:cs typeface="Arial" panose="020B0604020202020204" pitchFamily="34" charset="0"/>
              </a:rPr>
              <a:t>long as no unexpected expenses</a:t>
            </a:r>
          </a:p>
          <a:p>
            <a:pPr marL="342900" indent="-342900">
              <a:spcBef>
                <a:spcPts val="600"/>
              </a:spcBef>
              <a:spcAft>
                <a:spcPts val="600"/>
              </a:spcAft>
              <a:buFont typeface="Arial" panose="020B0604020202020204" pitchFamily="34" charset="0"/>
              <a:buChar char="•"/>
            </a:pPr>
            <a:r>
              <a:rPr lang="en-US" sz="2800" b="0" dirty="0">
                <a:solidFill>
                  <a:srgbClr val="002060"/>
                </a:solidFill>
                <a:latin typeface="Arial" panose="020B0604020202020204" pitchFamily="34" charset="0"/>
                <a:cs typeface="Arial" panose="020B0604020202020204" pitchFamily="34" charset="0"/>
              </a:rPr>
              <a:t>Independent in his basic and </a:t>
            </a:r>
          </a:p>
          <a:p>
            <a:pPr marL="0" indent="0">
              <a:spcBef>
                <a:spcPts val="600"/>
              </a:spcBef>
              <a:spcAft>
                <a:spcPts val="600"/>
              </a:spcAft>
              <a:buNone/>
            </a:pPr>
            <a:r>
              <a:rPr lang="en-US" sz="2800" dirty="0">
                <a:solidFill>
                  <a:srgbClr val="002060"/>
                </a:solidFill>
                <a:latin typeface="Arial" panose="020B0604020202020204" pitchFamily="34" charset="0"/>
                <a:cs typeface="Arial" panose="020B0604020202020204" pitchFamily="34" charset="0"/>
              </a:rPr>
              <a:t>	</a:t>
            </a:r>
            <a:r>
              <a:rPr lang="en-US" sz="2800" b="0" dirty="0">
                <a:solidFill>
                  <a:srgbClr val="002060"/>
                </a:solidFill>
                <a:latin typeface="Arial" panose="020B0604020202020204" pitchFamily="34" charset="0"/>
                <a:cs typeface="Arial" panose="020B0604020202020204" pitchFamily="34" charset="0"/>
              </a:rPr>
              <a:t>instrumental activities of daily 	living but doesn’t cook</a:t>
            </a:r>
          </a:p>
        </p:txBody>
      </p:sp>
      <p:pic>
        <p:nvPicPr>
          <p:cNvPr id="4" name="Picture 3">
            <a:extLst>
              <a:ext uri="{FF2B5EF4-FFF2-40B4-BE49-F238E27FC236}">
                <a16:creationId xmlns:a16="http://schemas.microsoft.com/office/drawing/2014/main" id="{6671624F-5CE7-2476-6691-77EC25292FE4}"/>
              </a:ext>
            </a:extLst>
          </p:cNvPr>
          <p:cNvPicPr>
            <a:picLocks noChangeAspect="1"/>
          </p:cNvPicPr>
          <p:nvPr/>
        </p:nvPicPr>
        <p:blipFill>
          <a:blip r:embed="rId2"/>
          <a:stretch>
            <a:fillRect/>
          </a:stretch>
        </p:blipFill>
        <p:spPr>
          <a:xfrm>
            <a:off x="7920159" y="1539909"/>
            <a:ext cx="3185652" cy="4114800"/>
          </a:xfrm>
          <a:prstGeom prst="rect">
            <a:avLst/>
          </a:prstGeom>
          <a:noFill/>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357071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191" y="238900"/>
            <a:ext cx="11079630" cy="896882"/>
          </a:xfrm>
        </p:spPr>
        <p:txBody>
          <a:bodyPr>
            <a:noAutofit/>
          </a:bodyPr>
          <a:lstStyle/>
          <a:p>
            <a:r>
              <a:rPr lang="en-US" sz="3600" dirty="0">
                <a:latin typeface="Arial" panose="020B0604020202020204" pitchFamily="34" charset="0"/>
                <a:cs typeface="Arial" panose="020B0604020202020204" pitchFamily="34" charset="0"/>
              </a:rPr>
              <a:t>To illustrate why 4Ms, </a:t>
            </a:r>
            <a:r>
              <a:rPr lang="en-US" sz="3600" dirty="0" err="1">
                <a:latin typeface="Arial" panose="020B0604020202020204" pitchFamily="34" charset="0"/>
                <a:cs typeface="Arial" panose="020B0604020202020204" pitchFamily="34" charset="0"/>
              </a:rPr>
              <a:t>Mr</a:t>
            </a:r>
            <a:r>
              <a:rPr lang="en-US" sz="3600" dirty="0">
                <a:latin typeface="Arial" panose="020B0604020202020204" pitchFamily="34" charset="0"/>
                <a:cs typeface="Arial" panose="020B0604020202020204" pitchFamily="34" charset="0"/>
              </a:rPr>
              <a:t> A, with fatigue, decreased appetite, weakness</a:t>
            </a:r>
          </a:p>
        </p:txBody>
      </p:sp>
      <p:graphicFrame>
        <p:nvGraphicFramePr>
          <p:cNvPr id="4" name="Content Placeholder 3"/>
          <p:cNvGraphicFramePr>
            <a:graphicFrameLocks noGrp="1"/>
          </p:cNvGraphicFramePr>
          <p:nvPr>
            <p:ph idx="1"/>
          </p:nvPr>
        </p:nvGraphicFramePr>
        <p:xfrm>
          <a:off x="779646" y="1549667"/>
          <a:ext cx="6023088" cy="4963547"/>
        </p:xfrm>
        <a:graphic>
          <a:graphicData uri="http://schemas.openxmlformats.org/drawingml/2006/table">
            <a:tbl>
              <a:tblPr firstRow="1" bandRow="1">
                <a:tableStyleId>{5C22544A-7EE6-4342-B048-85BDC9FD1C3A}</a:tableStyleId>
              </a:tblPr>
              <a:tblGrid>
                <a:gridCol w="2824456">
                  <a:extLst>
                    <a:ext uri="{9D8B030D-6E8A-4147-A177-3AD203B41FA5}">
                      <a16:colId xmlns:a16="http://schemas.microsoft.com/office/drawing/2014/main" val="1765030076"/>
                    </a:ext>
                  </a:extLst>
                </a:gridCol>
                <a:gridCol w="3198632">
                  <a:extLst>
                    <a:ext uri="{9D8B030D-6E8A-4147-A177-3AD203B41FA5}">
                      <a16:colId xmlns:a16="http://schemas.microsoft.com/office/drawing/2014/main" val="750031900"/>
                    </a:ext>
                  </a:extLst>
                </a:gridCol>
              </a:tblGrid>
              <a:tr h="4963547">
                <a:tc>
                  <a:txBody>
                    <a:bodyPr/>
                    <a:lstStyle/>
                    <a:p>
                      <a:pPr marL="285750" indent="-285750">
                        <a:spcBef>
                          <a:spcPts val="600"/>
                        </a:spcBef>
                        <a:spcAft>
                          <a:spcPts val="600"/>
                        </a:spcAft>
                        <a:buFont typeface="Arial" panose="020B0604020202020204" pitchFamily="34" charset="0"/>
                        <a:buChar char="•"/>
                      </a:pPr>
                      <a:r>
                        <a:rPr kumimoji="0" lang="en-US" sz="2800" b="0" i="0" u="none" strike="noStrike" kern="1200" cap="none" spc="0" normalizeH="0" baseline="0" dirty="0">
                          <a:ln>
                            <a:noFill/>
                          </a:ln>
                          <a:solidFill>
                            <a:srgbClr val="292E71"/>
                          </a:solidFill>
                          <a:effectLst/>
                          <a:uLnTx/>
                          <a:uFillTx/>
                          <a:latin typeface="Arial" panose="020B0604020202020204" pitchFamily="34" charset="0"/>
                          <a:ea typeface="+mn-ea"/>
                          <a:cs typeface="Arial" panose="020B0604020202020204" pitchFamily="34" charset="0"/>
                        </a:rPr>
                        <a:t>Previous M.I.</a:t>
                      </a:r>
                    </a:p>
                    <a:p>
                      <a:pPr marL="285750" indent="-285750">
                        <a:spcBef>
                          <a:spcPts val="600"/>
                        </a:spcBef>
                        <a:spcAft>
                          <a:spcPts val="600"/>
                        </a:spcAft>
                        <a:buFont typeface="Arial" panose="020B0604020202020204" pitchFamily="34" charset="0"/>
                        <a:buChar char="•"/>
                      </a:pPr>
                      <a:r>
                        <a:rPr kumimoji="0" lang="en-US" sz="2800" b="0" i="0" u="none" strike="noStrike" kern="1200" cap="none" spc="0" normalizeH="0" baseline="0" dirty="0">
                          <a:ln>
                            <a:noFill/>
                          </a:ln>
                          <a:solidFill>
                            <a:srgbClr val="292E71"/>
                          </a:solidFill>
                          <a:effectLst/>
                          <a:uLnTx/>
                          <a:uFillTx/>
                          <a:latin typeface="Arial" panose="020B0604020202020204" pitchFamily="34" charset="0"/>
                          <a:ea typeface="+mn-ea"/>
                          <a:cs typeface="Arial" panose="020B0604020202020204" pitchFamily="34" charset="0"/>
                        </a:rPr>
                        <a:t>Diabetes</a:t>
                      </a:r>
                    </a:p>
                    <a:p>
                      <a:pPr marL="285750" indent="-285750">
                        <a:spcBef>
                          <a:spcPts val="600"/>
                        </a:spcBef>
                        <a:spcAft>
                          <a:spcPts val="600"/>
                        </a:spcAft>
                        <a:buFont typeface="Arial" panose="020B0604020202020204" pitchFamily="34" charset="0"/>
                        <a:buChar char="•"/>
                      </a:pPr>
                      <a:r>
                        <a:rPr kumimoji="0" lang="en-US" sz="2800" b="0" i="0" u="none" strike="noStrike" kern="1200" cap="none" spc="0" normalizeH="0" baseline="0" dirty="0">
                          <a:ln>
                            <a:noFill/>
                          </a:ln>
                          <a:solidFill>
                            <a:srgbClr val="292E71"/>
                          </a:solidFill>
                          <a:effectLst/>
                          <a:uLnTx/>
                          <a:uFillTx/>
                          <a:latin typeface="Arial" panose="020B0604020202020204" pitchFamily="34" charset="0"/>
                          <a:ea typeface="+mn-ea"/>
                          <a:cs typeface="Arial" panose="020B0604020202020204" pitchFamily="34" charset="0"/>
                        </a:rPr>
                        <a:t>Hypertension</a:t>
                      </a:r>
                    </a:p>
                    <a:p>
                      <a:pPr marL="285750" indent="-285750">
                        <a:spcBef>
                          <a:spcPts val="600"/>
                        </a:spcBef>
                        <a:spcAft>
                          <a:spcPts val="600"/>
                        </a:spcAft>
                        <a:buFont typeface="Arial" panose="020B0604020202020204" pitchFamily="34" charset="0"/>
                        <a:buChar char="•"/>
                      </a:pPr>
                      <a:r>
                        <a:rPr kumimoji="0" lang="en-US" sz="2800" b="0" i="0" u="none" strike="noStrike" kern="1200" cap="none" spc="0" normalizeH="0" baseline="0" dirty="0">
                          <a:ln>
                            <a:noFill/>
                          </a:ln>
                          <a:solidFill>
                            <a:srgbClr val="292E71"/>
                          </a:solidFill>
                          <a:effectLst/>
                          <a:uLnTx/>
                          <a:uFillTx/>
                          <a:latin typeface="Arial" panose="020B0604020202020204" pitchFamily="34" charset="0"/>
                          <a:ea typeface="+mn-ea"/>
                          <a:cs typeface="Arial" panose="020B0604020202020204" pitchFamily="34" charset="0"/>
                        </a:rPr>
                        <a:t>Heart failure (EF 28%)</a:t>
                      </a:r>
                    </a:p>
                    <a:p>
                      <a:pPr marL="285750" indent="-285750">
                        <a:spcBef>
                          <a:spcPts val="600"/>
                        </a:spcBef>
                        <a:spcAft>
                          <a:spcPts val="600"/>
                        </a:spcAft>
                        <a:buFont typeface="Arial" panose="020B0604020202020204" pitchFamily="34" charset="0"/>
                        <a:buChar char="•"/>
                      </a:pPr>
                      <a:r>
                        <a:rPr kumimoji="0" lang="en-US" sz="2800" b="0" i="0" u="none" strike="noStrike" kern="1200" cap="none" spc="0" normalizeH="0" baseline="0" dirty="0">
                          <a:ln>
                            <a:noFill/>
                          </a:ln>
                          <a:solidFill>
                            <a:srgbClr val="292E71"/>
                          </a:solidFill>
                          <a:effectLst/>
                          <a:uLnTx/>
                          <a:uFillTx/>
                          <a:latin typeface="Arial" panose="020B0604020202020204" pitchFamily="34" charset="0"/>
                          <a:ea typeface="+mn-ea"/>
                          <a:cs typeface="Arial" panose="020B0604020202020204" pitchFamily="34" charset="0"/>
                        </a:rPr>
                        <a:t>Osteoporosis</a:t>
                      </a:r>
                    </a:p>
                    <a:p>
                      <a:pPr marL="285750" indent="-285750">
                        <a:spcBef>
                          <a:spcPts val="600"/>
                        </a:spcBef>
                        <a:spcAft>
                          <a:spcPts val="600"/>
                        </a:spcAft>
                        <a:buFont typeface="Arial" panose="020B0604020202020204" pitchFamily="34" charset="0"/>
                        <a:buChar char="•"/>
                      </a:pPr>
                      <a:r>
                        <a:rPr kumimoji="0" lang="en-US" sz="2800" b="0" i="0" u="none" strike="noStrike" kern="1200" cap="none" spc="0" normalizeH="0" baseline="0" dirty="0">
                          <a:ln>
                            <a:noFill/>
                          </a:ln>
                          <a:solidFill>
                            <a:srgbClr val="292E71"/>
                          </a:solidFill>
                          <a:effectLst/>
                          <a:uLnTx/>
                          <a:uFillTx/>
                          <a:latin typeface="Arial" panose="020B0604020202020204" pitchFamily="34" charset="0"/>
                          <a:ea typeface="+mn-ea"/>
                          <a:cs typeface="Arial" panose="020B0604020202020204" pitchFamily="34" charset="0"/>
                        </a:rPr>
                        <a:t>Depression</a:t>
                      </a:r>
                    </a:p>
                    <a:p>
                      <a:pPr marL="285750" indent="-285750">
                        <a:spcBef>
                          <a:spcPts val="600"/>
                        </a:spcBef>
                        <a:spcAft>
                          <a:spcPts val="600"/>
                        </a:spcAft>
                        <a:buFont typeface="Arial" panose="020B0604020202020204" pitchFamily="34" charset="0"/>
                        <a:buChar char="•"/>
                      </a:pPr>
                      <a:r>
                        <a:rPr kumimoji="0" lang="en-US" sz="2800" b="0" i="0" u="none" strike="noStrike" kern="1200" cap="none" spc="0" normalizeH="0" baseline="0" dirty="0">
                          <a:ln>
                            <a:noFill/>
                          </a:ln>
                          <a:solidFill>
                            <a:srgbClr val="292E71"/>
                          </a:solidFill>
                          <a:effectLst/>
                          <a:uLnTx/>
                          <a:uFillTx/>
                          <a:latin typeface="Arial" panose="020B0604020202020204" pitchFamily="34" charset="0"/>
                          <a:ea typeface="+mn-ea"/>
                          <a:cs typeface="Arial" panose="020B0604020202020204" pitchFamily="34" charset="0"/>
                        </a:rPr>
                        <a:t>Arthritis</a:t>
                      </a:r>
                    </a:p>
                  </a:txBody>
                  <a:tcPr>
                    <a:lnR w="12700" cmpd="sng">
                      <a:noFill/>
                    </a:lnR>
                    <a:noFill/>
                  </a:tcPr>
                </a:tc>
                <a:tc>
                  <a:txBody>
                    <a:bodyPr/>
                    <a:lstStyle/>
                    <a:p>
                      <a:pPr marL="0" indent="0" algn="l" defTabSz="914400" rtl="0" eaLnBrk="1" latinLnBrk="0" hangingPunct="1">
                        <a:spcBef>
                          <a:spcPts val="600"/>
                        </a:spcBef>
                        <a:spcAft>
                          <a:spcPts val="600"/>
                        </a:spcAft>
                        <a:buFont typeface="Arial" panose="020B0604020202020204" pitchFamily="34" charset="0"/>
                        <a:buNone/>
                      </a:pPr>
                      <a:r>
                        <a:rPr kumimoji="0" lang="en-US" sz="2800" b="0" i="0" u="none" strike="noStrike" kern="1200" cap="none" spc="0" normalizeH="0" baseline="0" dirty="0">
                          <a:ln>
                            <a:noFill/>
                          </a:ln>
                          <a:solidFill>
                            <a:srgbClr val="292E71"/>
                          </a:solidFill>
                          <a:effectLst/>
                          <a:uLnTx/>
                          <a:uFillTx/>
                          <a:latin typeface="Arial" panose="020B0604020202020204" pitchFamily="34" charset="0"/>
                          <a:ea typeface="+mn-ea"/>
                          <a:cs typeface="Arial" panose="020B0604020202020204" pitchFamily="34" charset="0"/>
                        </a:rPr>
                        <a:t>He thinks… </a:t>
                      </a:r>
                    </a:p>
                    <a:p>
                      <a:pPr marL="285750" indent="-285750" algn="l" defTabSz="914400" rtl="0" eaLnBrk="1" latinLnBrk="0" hangingPunct="1">
                        <a:spcBef>
                          <a:spcPts val="600"/>
                        </a:spcBef>
                        <a:spcAft>
                          <a:spcPts val="600"/>
                        </a:spcAft>
                        <a:buFont typeface="Arial" panose="020B0604020202020204" pitchFamily="34" charset="0"/>
                        <a:buChar char="•"/>
                      </a:pPr>
                      <a:r>
                        <a:rPr kumimoji="0" lang="en-US" sz="2800" b="0" i="0" u="none" strike="noStrike" kern="1200" cap="none" spc="0" normalizeH="0" baseline="0" dirty="0">
                          <a:ln>
                            <a:noFill/>
                          </a:ln>
                          <a:solidFill>
                            <a:srgbClr val="292E71"/>
                          </a:solidFill>
                          <a:effectLst/>
                          <a:uLnTx/>
                          <a:uFillTx/>
                          <a:latin typeface="Arial" panose="020B0604020202020204" pitchFamily="34" charset="0"/>
                          <a:ea typeface="+mn-ea"/>
                          <a:cs typeface="Arial" panose="020B0604020202020204" pitchFamily="34" charset="0"/>
                        </a:rPr>
                        <a:t>his medications are causing a lot of his symptoms</a:t>
                      </a:r>
                    </a:p>
                    <a:p>
                      <a:pPr marL="285750" indent="-285750" algn="l" defTabSz="914400" rtl="0" eaLnBrk="1" latinLnBrk="0" hangingPunct="1">
                        <a:spcBef>
                          <a:spcPts val="600"/>
                        </a:spcBef>
                        <a:spcAft>
                          <a:spcPts val="600"/>
                        </a:spcAft>
                        <a:buFont typeface="Arial" panose="020B0604020202020204" pitchFamily="34" charset="0"/>
                        <a:buChar char="•"/>
                      </a:pPr>
                      <a:r>
                        <a:rPr kumimoji="0" lang="en-US" sz="2800" b="0" i="0" u="none" strike="noStrike" kern="1200" cap="none" spc="0" normalizeH="0" baseline="0" dirty="0">
                          <a:ln>
                            <a:noFill/>
                          </a:ln>
                          <a:solidFill>
                            <a:srgbClr val="292E71"/>
                          </a:solidFill>
                          <a:effectLst/>
                          <a:uLnTx/>
                          <a:uFillTx/>
                          <a:latin typeface="Arial" panose="020B0604020202020204" pitchFamily="34" charset="0"/>
                          <a:ea typeface="+mn-ea"/>
                          <a:cs typeface="Arial" panose="020B0604020202020204" pitchFamily="34" charset="0"/>
                        </a:rPr>
                        <a:t>too much of his time involved in his health care</a:t>
                      </a:r>
                    </a:p>
                    <a:p>
                      <a:pPr>
                        <a:spcBef>
                          <a:spcPts val="600"/>
                        </a:spcBef>
                        <a:spcAft>
                          <a:spcPts val="600"/>
                        </a:spcAft>
                      </a:pPr>
                      <a:endParaRPr lang="en-US" sz="2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6904983"/>
                  </a:ext>
                </a:extLst>
              </a:tr>
            </a:tbl>
          </a:graphicData>
        </a:graphic>
      </p:graphicFrame>
      <p:pic>
        <p:nvPicPr>
          <p:cNvPr id="8" name="Picture 7"/>
          <p:cNvPicPr>
            <a:picLocks noChangeAspect="1"/>
          </p:cNvPicPr>
          <p:nvPr/>
        </p:nvPicPr>
        <p:blipFill>
          <a:blip r:embed="rId2"/>
          <a:stretch>
            <a:fillRect/>
          </a:stretch>
        </p:blipFill>
        <p:spPr>
          <a:xfrm>
            <a:off x="7868920" y="1956120"/>
            <a:ext cx="2526575" cy="3263581"/>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207845010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C5F9752-5633-4A0F-AFA0-DF44636BAF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5920" y="588854"/>
            <a:ext cx="1465580" cy="1164855"/>
          </a:xfrm>
          <a:prstGeom prst="rect">
            <a:avLst/>
          </a:prstGeom>
        </p:spPr>
      </p:pic>
      <p:sp>
        <p:nvSpPr>
          <p:cNvPr id="2" name="Title 1"/>
          <p:cNvSpPr>
            <a:spLocks noGrp="1"/>
          </p:cNvSpPr>
          <p:nvPr>
            <p:ph type="title"/>
          </p:nvPr>
        </p:nvSpPr>
        <p:spPr>
          <a:xfrm>
            <a:off x="853440" y="2010102"/>
            <a:ext cx="2875281" cy="1324225"/>
          </a:xfrm>
        </p:spPr>
        <p:txBody>
          <a:bodyPr anchor="t">
            <a:normAutofit/>
          </a:bodyPr>
          <a:lstStyle/>
          <a:p>
            <a:pPr algn="ctr"/>
            <a:r>
              <a:rPr lang="en-US" sz="3600" dirty="0">
                <a:solidFill>
                  <a:srgbClr val="002060"/>
                </a:solidFill>
                <a:latin typeface="Arial" panose="020B0604020202020204" pitchFamily="34" charset="0"/>
                <a:cs typeface="Arial" panose="020B0604020202020204" pitchFamily="34" charset="0"/>
              </a:rPr>
              <a:t>Current care for Mr.  A</a:t>
            </a:r>
          </a:p>
        </p:txBody>
      </p:sp>
      <p:sp>
        <p:nvSpPr>
          <p:cNvPr id="3" name="Content Placeholder 2"/>
          <p:cNvSpPr>
            <a:spLocks noGrp="1"/>
          </p:cNvSpPr>
          <p:nvPr>
            <p:ph idx="1"/>
          </p:nvPr>
        </p:nvSpPr>
        <p:spPr>
          <a:xfrm>
            <a:off x="4238625" y="657225"/>
            <a:ext cx="7294614" cy="5726907"/>
          </a:xfrm>
        </p:spPr>
        <p:txBody>
          <a:bodyPr anchor="ctr">
            <a:normAutofit fontScale="92500" lnSpcReduction="10000"/>
          </a:bodyPr>
          <a:lstStyle/>
          <a:p>
            <a:endParaRPr lang="en-US" sz="2600" b="1" dirty="0">
              <a:solidFill>
                <a:srgbClr val="002060"/>
              </a:solidFill>
              <a:latin typeface="Arial" panose="020B0604020202020204" pitchFamily="34" charset="0"/>
              <a:cs typeface="Arial" panose="020B0604020202020204" pitchFamily="34" charset="0"/>
            </a:endParaRPr>
          </a:p>
          <a:p>
            <a:r>
              <a:rPr lang="en-US" sz="2600" b="1" dirty="0">
                <a:solidFill>
                  <a:srgbClr val="002060"/>
                </a:solidFill>
                <a:latin typeface="Arial" panose="020B0604020202020204" pitchFamily="34" charset="0"/>
                <a:cs typeface="Arial" panose="020B0604020202020204" pitchFamily="34" charset="0"/>
              </a:rPr>
              <a:t>Cardiologist</a:t>
            </a:r>
            <a:r>
              <a:rPr lang="en-US" sz="2600" dirty="0">
                <a:solidFill>
                  <a:srgbClr val="002060"/>
                </a:solidFill>
                <a:latin typeface="Arial" panose="020B0604020202020204" pitchFamily="34" charset="0"/>
                <a:cs typeface="Arial" panose="020B0604020202020204" pitchFamily="34" charset="0"/>
              </a:rPr>
              <a:t>: Heart failure &amp; blood pressure (↑ </a:t>
            </a:r>
            <a:r>
              <a:rPr lang="el-GR" sz="2600" dirty="0">
                <a:solidFill>
                  <a:srgbClr val="002060"/>
                </a:solidFill>
                <a:latin typeface="Arial" panose="020B0604020202020204" pitchFamily="34" charset="0"/>
                <a:cs typeface="Arial" panose="020B0604020202020204" pitchFamily="34" charset="0"/>
              </a:rPr>
              <a:t>β-</a:t>
            </a:r>
            <a:r>
              <a:rPr lang="en-US" sz="2600" dirty="0">
                <a:solidFill>
                  <a:srgbClr val="002060"/>
                </a:solidFill>
                <a:latin typeface="Arial" panose="020B0604020202020204" pitchFamily="34" charset="0"/>
                <a:cs typeface="Arial" panose="020B0604020202020204" pitchFamily="34" charset="0"/>
              </a:rPr>
              <a:t>blocker; add </a:t>
            </a:r>
            <a:r>
              <a:rPr lang="en-US" sz="2400" dirty="0">
                <a:solidFill>
                  <a:srgbClr val="002060"/>
                </a:solidFill>
                <a:effectLst/>
                <a:latin typeface="Arial" panose="020B0604020202020204" pitchFamily="34" charset="0"/>
                <a:ea typeface="Calibri" panose="020F0502020204030204" pitchFamily="34" charset="0"/>
              </a:rPr>
              <a:t>SGLT-2 inhibitor</a:t>
            </a:r>
            <a:r>
              <a:rPr lang="en-US" sz="2400" dirty="0">
                <a:solidFill>
                  <a:srgbClr val="002060"/>
                </a:solidFill>
                <a:latin typeface="Arial" panose="020B0604020202020204" pitchFamily="34" charset="0"/>
                <a:ea typeface="Calibri" panose="020F0502020204030204" pitchFamily="34" charset="0"/>
              </a:rPr>
              <a:t>)</a:t>
            </a:r>
            <a:endParaRPr lang="en-US" sz="2600" dirty="0">
              <a:solidFill>
                <a:srgbClr val="002060"/>
              </a:solidFill>
              <a:latin typeface="Arial" panose="020B0604020202020204" pitchFamily="34" charset="0"/>
              <a:cs typeface="Arial" panose="020B0604020202020204" pitchFamily="34" charset="0"/>
            </a:endParaRPr>
          </a:p>
          <a:p>
            <a:r>
              <a:rPr lang="en-US" sz="2600" b="1" dirty="0">
                <a:solidFill>
                  <a:srgbClr val="002060"/>
                </a:solidFill>
                <a:latin typeface="Arial" panose="020B0604020202020204" pitchFamily="34" charset="0"/>
                <a:cs typeface="Arial" panose="020B0604020202020204" pitchFamily="34" charset="0"/>
              </a:rPr>
              <a:t>Endocrinologist</a:t>
            </a:r>
            <a:r>
              <a:rPr lang="en-US" sz="2600" dirty="0">
                <a:solidFill>
                  <a:srgbClr val="002060"/>
                </a:solidFill>
                <a:latin typeface="Arial" panose="020B0604020202020204" pitchFamily="34" charset="0"/>
                <a:cs typeface="Arial" panose="020B0604020202020204" pitchFamily="34" charset="0"/>
              </a:rPr>
              <a:t>: DM (start insulin; add another oral agent)</a:t>
            </a:r>
          </a:p>
          <a:p>
            <a:r>
              <a:rPr lang="en-US" sz="2600" b="1" dirty="0">
                <a:solidFill>
                  <a:srgbClr val="002060"/>
                </a:solidFill>
                <a:latin typeface="Arial" panose="020B0604020202020204" pitchFamily="34" charset="0"/>
                <a:cs typeface="Arial" panose="020B0604020202020204" pitchFamily="34" charset="0"/>
              </a:rPr>
              <a:t>Psychiatrist</a:t>
            </a:r>
            <a:r>
              <a:rPr lang="en-US" sz="2600" dirty="0">
                <a:solidFill>
                  <a:srgbClr val="002060"/>
                </a:solidFill>
                <a:latin typeface="Arial" panose="020B0604020202020204" pitchFamily="34" charset="0"/>
                <a:cs typeface="Arial" panose="020B0604020202020204" pitchFamily="34" charset="0"/>
              </a:rPr>
              <a:t>: Depression (↓ or stop </a:t>
            </a:r>
            <a:r>
              <a:rPr lang="el-GR" sz="2600" dirty="0">
                <a:solidFill>
                  <a:srgbClr val="002060"/>
                </a:solidFill>
                <a:latin typeface="Arial" panose="020B0604020202020204" pitchFamily="34" charset="0"/>
                <a:cs typeface="Arial" panose="020B0604020202020204" pitchFamily="34" charset="0"/>
              </a:rPr>
              <a:t>β-</a:t>
            </a:r>
            <a:r>
              <a:rPr lang="en-US" sz="2600" dirty="0">
                <a:solidFill>
                  <a:srgbClr val="002060"/>
                </a:solidFill>
                <a:latin typeface="Arial" panose="020B0604020202020204" pitchFamily="34" charset="0"/>
                <a:cs typeface="Arial" panose="020B0604020202020204" pitchFamily="34" charset="0"/>
              </a:rPr>
              <a:t>blocker, add 2nd antidepressant; start counselling)</a:t>
            </a:r>
          </a:p>
          <a:p>
            <a:r>
              <a:rPr lang="en-US" sz="2600" b="1" dirty="0">
                <a:solidFill>
                  <a:srgbClr val="002060"/>
                </a:solidFill>
                <a:latin typeface="Arial" panose="020B0604020202020204" pitchFamily="34" charset="0"/>
                <a:cs typeface="Arial" panose="020B0604020202020204" pitchFamily="34" charset="0"/>
              </a:rPr>
              <a:t>Primary Care</a:t>
            </a:r>
            <a:r>
              <a:rPr lang="en-US" sz="2600" dirty="0">
                <a:solidFill>
                  <a:srgbClr val="002060"/>
                </a:solidFill>
                <a:latin typeface="Arial" panose="020B0604020202020204" pitchFamily="34" charset="0"/>
                <a:cs typeface="Arial" panose="020B0604020202020204" pitchFamily="34" charset="0"/>
              </a:rPr>
              <a:t>: 15-20 minutes to address everything; has to meet BP &amp; A1C quality metrics</a:t>
            </a:r>
          </a:p>
          <a:p>
            <a:r>
              <a:rPr lang="en-US" sz="2600" b="1" dirty="0">
                <a:solidFill>
                  <a:srgbClr val="002060"/>
                </a:solidFill>
                <a:latin typeface="Arial" panose="020B0604020202020204" pitchFamily="34" charset="0"/>
                <a:cs typeface="Arial" panose="020B0604020202020204" pitchFamily="34" charset="0"/>
              </a:rPr>
              <a:t>Care coordinator</a:t>
            </a:r>
            <a:r>
              <a:rPr lang="en-US" sz="2600" dirty="0">
                <a:solidFill>
                  <a:srgbClr val="002060"/>
                </a:solidFill>
                <a:latin typeface="Arial" panose="020B0604020202020204" pitchFamily="34" charset="0"/>
                <a:cs typeface="Arial" panose="020B0604020202020204" pitchFamily="34" charset="0"/>
              </a:rPr>
              <a:t>: told to encourage adherence to medications he thinks causes his fatigue</a:t>
            </a:r>
          </a:p>
          <a:p>
            <a:r>
              <a:rPr lang="en-US" sz="2600" b="1" dirty="0">
                <a:solidFill>
                  <a:srgbClr val="002060"/>
                </a:solidFill>
                <a:latin typeface="Arial" panose="020B0604020202020204" pitchFamily="34" charset="0"/>
                <a:cs typeface="Arial" panose="020B0604020202020204" pitchFamily="34" charset="0"/>
              </a:rPr>
              <a:t>Result for Mr. A</a:t>
            </a:r>
            <a:r>
              <a:rPr lang="en-US" sz="2600" dirty="0">
                <a:solidFill>
                  <a:srgbClr val="002060"/>
                </a:solidFill>
                <a:latin typeface="Arial" panose="020B0604020202020204" pitchFamily="34" charset="0"/>
                <a:cs typeface="Arial" panose="020B0604020202020204" pitchFamily="34" charset="0"/>
              </a:rPr>
              <a:t>: ~15 healthcare encounters/month; 12 medications (? adherence) → fatigue, weakness,↓ appetite; conflicting recommendations, more interventions to already time-consuming regimen</a:t>
            </a:r>
          </a:p>
          <a:p>
            <a:endParaRPr lang="en-US" sz="2600" dirty="0"/>
          </a:p>
        </p:txBody>
      </p:sp>
      <p:pic>
        <p:nvPicPr>
          <p:cNvPr id="5" name="Picture 4">
            <a:extLst>
              <a:ext uri="{FF2B5EF4-FFF2-40B4-BE49-F238E27FC236}">
                <a16:creationId xmlns:a16="http://schemas.microsoft.com/office/drawing/2014/main" id="{4C7879B1-4C9E-40DF-8CF3-37D99F62C16E}"/>
              </a:ext>
            </a:extLst>
          </p:cNvPr>
          <p:cNvPicPr>
            <a:picLocks noChangeAspect="1"/>
          </p:cNvPicPr>
          <p:nvPr/>
        </p:nvPicPr>
        <p:blipFill>
          <a:blip r:embed="rId4"/>
          <a:stretch>
            <a:fillRect/>
          </a:stretch>
        </p:blipFill>
        <p:spPr>
          <a:xfrm>
            <a:off x="1115422" y="3429000"/>
            <a:ext cx="2336082" cy="301752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626712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3.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HI_Theme_16_9_dec_2015">
  <a:themeElements>
    <a:clrScheme name="Custom 1">
      <a:dk1>
        <a:srgbClr val="455660"/>
      </a:dk1>
      <a:lt1>
        <a:srgbClr val="FFFFFF"/>
      </a:lt1>
      <a:dk2>
        <a:srgbClr val="357E8D"/>
      </a:dk2>
      <a:lt2>
        <a:srgbClr val="8CC63E"/>
      </a:lt2>
      <a:accent1>
        <a:srgbClr val="7299C6"/>
      </a:accent1>
      <a:accent2>
        <a:srgbClr val="009FC2"/>
      </a:accent2>
      <a:accent3>
        <a:srgbClr val="72C6A1"/>
      </a:accent3>
      <a:accent4>
        <a:srgbClr val="9CD4E4"/>
      </a:accent4>
      <a:accent5>
        <a:srgbClr val="777779"/>
      </a:accent5>
      <a:accent6>
        <a:srgbClr val="DFE0CE"/>
      </a:accent6>
      <a:hlink>
        <a:srgbClr val="357E8D"/>
      </a:hlink>
      <a:folHlink>
        <a:srgbClr val="357E8D"/>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7472" indent="-347472">
          <a:spcBef>
            <a:spcPts val="576"/>
          </a:spcBef>
          <a:buBlip>
            <a:blip xmlns:r="http://schemas.openxmlformats.org/officeDocument/2006/relationships" r:embed="rId1"/>
          </a:buBlip>
          <a:defRPr dirty="0" err="1" smtClean="0"/>
        </a:defPPr>
      </a:lstStyle>
    </a:txDef>
  </a:objectDefaults>
  <a:extraClrSchemeLst/>
  <a:extLst>
    <a:ext uri="{05A4C25C-085E-4340-85A3-A5531E510DB2}">
      <thm15:themeFamily xmlns:thm15="http://schemas.microsoft.com/office/thememl/2012/main" name="IHI_Theme_16_9_dec_2015" id="{A7886928-0BCE-4BC4-9796-A8F9E71672E1}" vid="{67336007-E6CF-48CE-8848-8323F8B1EA0F}"/>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3542</Words>
  <Application>Microsoft Office PowerPoint</Application>
  <PresentationFormat>Widescreen</PresentationFormat>
  <Paragraphs>473</Paragraphs>
  <Slides>53</Slides>
  <Notes>21</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53</vt:i4>
      </vt:variant>
    </vt:vector>
  </HeadingPairs>
  <TitlesOfParts>
    <vt:vector size="73" baseType="lpstr">
      <vt:lpstr>Gulim</vt:lpstr>
      <vt:lpstr>ＭＳ Ｐゴシック</vt:lpstr>
      <vt:lpstr>ＭＳ Ｐゴシック</vt:lpstr>
      <vt:lpstr>Arial</vt:lpstr>
      <vt:lpstr>Calibri</vt:lpstr>
      <vt:lpstr>Calibri Light</vt:lpstr>
      <vt:lpstr>Cambria</vt:lpstr>
      <vt:lpstr>Century Gothic</vt:lpstr>
      <vt:lpstr>Courier New</vt:lpstr>
      <vt:lpstr>Georgia</vt:lpstr>
      <vt:lpstr>Gill Sans</vt:lpstr>
      <vt:lpstr>Gill Sans MT</vt:lpstr>
      <vt:lpstr>ITC Franklin Gothic Std Book</vt:lpstr>
      <vt:lpstr>System Font Regular</vt:lpstr>
      <vt:lpstr>Times New Roman</vt:lpstr>
      <vt:lpstr>Wingdings</vt:lpstr>
      <vt:lpstr>Content Slides</vt:lpstr>
      <vt:lpstr>Office Theme</vt:lpstr>
      <vt:lpstr>IHI_Theme_16_9_dec_2015</vt:lpstr>
      <vt:lpstr>1_Office Theme</vt:lpstr>
      <vt:lpstr>Integrating the Age Friendly 4Ms into the Care of Older Adults</vt:lpstr>
      <vt:lpstr>Today I will…</vt:lpstr>
      <vt:lpstr>Age Friendly Health System Initiative</vt:lpstr>
      <vt:lpstr>Trigger for AFHS: Evidence-Practice Gap</vt:lpstr>
      <vt:lpstr>How did  the 4Ms of AFHS evolve?</vt:lpstr>
      <vt:lpstr>The 4Ms Framework of Age Friendly Care</vt:lpstr>
      <vt:lpstr>To illustrate why 4Ms, meet Mr. A. with fatigue, decreased appetite, weakness</vt:lpstr>
      <vt:lpstr>To illustrate why 4Ms, Mr A, with fatigue, decreased appetite, weakness</vt:lpstr>
      <vt:lpstr>Current care for Mr.  A</vt:lpstr>
      <vt:lpstr>Care may be of uncertain benefit </vt:lpstr>
      <vt:lpstr>Unintentional harm of guideline recommended medications </vt:lpstr>
      <vt:lpstr>Managing chronic conditions often burdensome</vt:lpstr>
      <vt:lpstr>Care not always aligned with what matters most …</vt:lpstr>
      <vt:lpstr>Challenges in healthcare for older adults</vt:lpstr>
      <vt:lpstr>How 4Ms address these challenges</vt:lpstr>
      <vt:lpstr>4Ms: Outcome goals of older adults (N=169)</vt:lpstr>
      <vt:lpstr>4Ms: Outcomes affected by chronic conditions (universal health outcomes)</vt:lpstr>
      <vt:lpstr>How 4Ms address challenges in care of older adults </vt:lpstr>
      <vt:lpstr>Interrelationships among the 4Ms: Simplifies &amp;  focuses care</vt:lpstr>
      <vt:lpstr>How 4Ms address challenges in care of older adults</vt:lpstr>
      <vt:lpstr>4Ms: Common target for all health professionals</vt:lpstr>
      <vt:lpstr>How 4Ms address challenges in care of older adults</vt:lpstr>
      <vt:lpstr>Evidence supporting asking and acting on What Matters to older adults</vt:lpstr>
      <vt:lpstr>Evidence supporting asking &amp; acting on What Matters to  Older adults </vt:lpstr>
      <vt:lpstr>Evidence supporting asking &amp; acting on What Matters to older adults: Clinicians</vt:lpstr>
      <vt:lpstr>Evidence supporting asking &amp; acting on What Matters to older adults: Older adults</vt:lpstr>
      <vt:lpstr>PowerPoint Presentation</vt:lpstr>
      <vt:lpstr>Evidence supporting mentation (delirium prevention in hospital): Prevalence</vt:lpstr>
      <vt:lpstr>PowerPoint Presentation</vt:lpstr>
      <vt:lpstr>PowerPoint Presentation</vt:lpstr>
      <vt:lpstr>PowerPoint Presentation</vt:lpstr>
      <vt:lpstr>4M framework in practice (hospital)</vt:lpstr>
      <vt:lpstr>Asking What Matters in the hospital </vt:lpstr>
      <vt:lpstr>PowerPoint Presentation</vt:lpstr>
      <vt:lpstr>What Matters (hospital, ED, etc.): Inform decisions &amp; care  (patientprioritiescare.org) </vt:lpstr>
      <vt:lpstr>Tips for Acting on What Matters in hospital, ED, etc.</vt:lpstr>
      <vt:lpstr>PowerPoint Presentation</vt:lpstr>
      <vt:lpstr>4M framework in practice (hospital): Delirium (mentation) &amp;  safe mobility</vt:lpstr>
      <vt:lpstr>4M framework in practice (ambulatory): Mr. A</vt:lpstr>
      <vt:lpstr>4M framework in practice: ambulatory  </vt:lpstr>
      <vt:lpstr>Asking What Matters</vt:lpstr>
      <vt:lpstr>PowerPoint Presentation</vt:lpstr>
      <vt:lpstr>PowerPoint Presentation</vt:lpstr>
      <vt:lpstr>4 M based on What Matters to Mr. A: Health priorities (current care planning)</vt:lpstr>
      <vt:lpstr>4M framework in practice (ambulatory): Mr. A</vt:lpstr>
      <vt:lpstr>4M framework in practice (ambulatory): Mr. A.</vt:lpstr>
      <vt:lpstr>4Ms: Common target for all health professionals</vt:lpstr>
      <vt:lpstr>4M care for Mr. A based on what matters to him: Primary care</vt:lpstr>
      <vt:lpstr>4M care for Mr. A based on what matters to him: Cardiology</vt:lpstr>
      <vt:lpstr>4M care for Mr. A based on what matters to him: PT &amp; SW</vt:lpstr>
      <vt:lpstr>Age Friendly 4M-Based Care: Getting started</vt:lpstr>
      <vt:lpstr>Align decisions with What Matters: Try with one person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Tinetti, Mary</dc:creator>
  <cp:lastModifiedBy>Reviewer</cp:lastModifiedBy>
  <cp:revision>384</cp:revision>
  <dcterms:created xsi:type="dcterms:W3CDTF">2022-01-19T20:06:59Z</dcterms:created>
  <dcterms:modified xsi:type="dcterms:W3CDTF">2024-04-18T18:58:17Z</dcterms:modified>
</cp:coreProperties>
</file>